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tags/tag3.xml" ContentType="application/vnd.openxmlformats-officedocument.presentationml.tags+xml"/>
  <Override PartName="/ppt/notesSlides/notesSlide4.xml" ContentType="application/vnd.openxmlformats-officedocument.presentationml.notesSlide+xml"/>
  <Override PartName="/ppt/tags/tag4.xml" ContentType="application/vnd.openxmlformats-officedocument.presentationml.tags+xml"/>
  <Override PartName="/ppt/notesSlides/notesSlide5.xml" ContentType="application/vnd.openxmlformats-officedocument.presentationml.notesSlide+xml"/>
  <Override PartName="/ppt/tags/tag5.xml" ContentType="application/vnd.openxmlformats-officedocument.presentationml.tags+xml"/>
  <Override PartName="/ppt/notesSlides/notesSlide6.xml" ContentType="application/vnd.openxmlformats-officedocument.presentationml.notesSlide+xml"/>
  <Override PartName="/ppt/tags/tag6.xml" ContentType="application/vnd.openxmlformats-officedocument.presentationml.tags+xml"/>
  <Override PartName="/ppt/notesSlides/notesSlide7.xml" ContentType="application/vnd.openxmlformats-officedocument.presentationml.notesSlide+xml"/>
  <Override PartName="/ppt/tags/tag7.xml" ContentType="application/vnd.openxmlformats-officedocument.presentationml.tags+xml"/>
  <Override PartName="/ppt/notesSlides/notesSlide8.xml" ContentType="application/vnd.openxmlformats-officedocument.presentationml.notesSlide+xml"/>
  <Override PartName="/ppt/tags/tag8.xml" ContentType="application/vnd.openxmlformats-officedocument.presentationml.tags+xml"/>
  <Override PartName="/ppt/notesSlides/notesSlide9.xml" ContentType="application/vnd.openxmlformats-officedocument.presentationml.notesSlide+xml"/>
  <Override PartName="/ppt/tags/tag9.xml" ContentType="application/vnd.openxmlformats-officedocument.presentationml.tags+xml"/>
  <Override PartName="/ppt/notesSlides/notesSlide10.xml" ContentType="application/vnd.openxmlformats-officedocument.presentationml.notesSlide+xml"/>
  <Override PartName="/ppt/tags/tag10.xml" ContentType="application/vnd.openxmlformats-officedocument.presentationml.tags+xml"/>
  <Override PartName="/ppt/notesSlides/notesSlide11.xml" ContentType="application/vnd.openxmlformats-officedocument.presentationml.notesSlide+xml"/>
  <Override PartName="/ppt/tags/tag11.xml" ContentType="application/vnd.openxmlformats-officedocument.presentationml.tags+xml"/>
  <Override PartName="/ppt/notesSlides/notesSlide12.xml" ContentType="application/vnd.openxmlformats-officedocument.presentationml.notesSlide+xml"/>
  <Override PartName="/ppt/tags/tag12.xml" ContentType="application/vnd.openxmlformats-officedocument.presentationml.tags+xml"/>
  <Override PartName="/ppt/comments/comment1.xml" ContentType="application/vnd.openxmlformats-officedocument.presentationml.comments+xml"/>
  <Override PartName="/ppt/notesSlides/notesSlide13.xml" ContentType="application/vnd.openxmlformats-officedocument.presentationml.notesSlide+xml"/>
  <Override PartName="/ppt/tags/tag13.xml" ContentType="application/vnd.openxmlformats-officedocument.presentationml.tags+xml"/>
  <Override PartName="/ppt/notesSlides/notesSlide14.xml" ContentType="application/vnd.openxmlformats-officedocument.presentationml.notesSlide+xml"/>
  <Override PartName="/ppt/tags/tag14.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98" r:id="rId1"/>
  </p:sldMasterIdLst>
  <p:notesMasterIdLst>
    <p:notesMasterId r:id="rId21"/>
  </p:notesMasterIdLst>
  <p:sldIdLst>
    <p:sldId id="256" r:id="rId2"/>
    <p:sldId id="267" r:id="rId3"/>
    <p:sldId id="260" r:id="rId4"/>
    <p:sldId id="261" r:id="rId5"/>
    <p:sldId id="262" r:id="rId6"/>
    <p:sldId id="263" r:id="rId7"/>
    <p:sldId id="257" r:id="rId8"/>
    <p:sldId id="265" r:id="rId9"/>
    <p:sldId id="266" r:id="rId10"/>
    <p:sldId id="271" r:id="rId11"/>
    <p:sldId id="258" r:id="rId12"/>
    <p:sldId id="259" r:id="rId13"/>
    <p:sldId id="264" r:id="rId14"/>
    <p:sldId id="274" r:id="rId15"/>
    <p:sldId id="275" r:id="rId16"/>
    <p:sldId id="272" r:id="rId17"/>
    <p:sldId id="273" r:id="rId18"/>
    <p:sldId id="269" r:id="rId19"/>
    <p:sldId id="270"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Nazir Mohammad" initials="NM" lastIdx="1"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584" autoAdjust="0"/>
    <p:restoredTop sz="94613"/>
  </p:normalViewPr>
  <p:slideViewPr>
    <p:cSldViewPr snapToGrid="0">
      <p:cViewPr>
        <p:scale>
          <a:sx n="90" d="100"/>
          <a:sy n="90" d="100"/>
        </p:scale>
        <p:origin x="600" y="81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notesMaster" Target="notesMasters/notesMaster1.xml"/><Relationship Id="rId22" Type="http://schemas.openxmlformats.org/officeDocument/2006/relationships/commentAuthors" Target="commentAuthors.xml"/><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7-02-20T23:07:45.384" idx="1">
    <p:pos x="10" y="10"/>
    <p:text>customers should be able to add items  in the basket </p:text>
    <p:extLst>
      <p:ext uri="{C676402C-5697-4E1C-873F-D02D1690AC5C}">
        <p15:threadingInfo xmlns:p15="http://schemas.microsoft.com/office/powerpoint/2012/main" timeZoneBias="0"/>
      </p:ext>
    </p:extLst>
  </p:cm>
</p:cmLst>
</file>

<file path=ppt/media/image1.png>
</file>

<file path=ppt/media/image10.tiff>
</file>

<file path=ppt/media/image11.tiff>
</file>

<file path=ppt/media/image12.tiff>
</file>

<file path=ppt/media/image13.tiff>
</file>

<file path=ppt/media/image14.tiff>
</file>

<file path=ppt/media/image15.tiff>
</file>

<file path=ppt/media/image16.tiff>
</file>

<file path=ppt/media/image17.png>
</file>

<file path=ppt/media/image18.png>
</file>

<file path=ppt/media/image3.png>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8488FF8-083B-4E74-B8D7-31FA7F7036C0}" type="datetimeFigureOut">
              <a:rPr lang="en-GB" smtClean="0"/>
              <a:t>20/02/2017</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903803C-814C-4409-869F-E55C88A53A5E}" type="slidenum">
              <a:rPr lang="en-GB" smtClean="0"/>
              <a:t>‹#›</a:t>
            </a:fld>
            <a:endParaRPr lang="en-GB"/>
          </a:p>
        </p:txBody>
      </p:sp>
    </p:spTree>
    <p:extLst>
      <p:ext uri="{BB962C8B-B14F-4D97-AF65-F5344CB8AC3E}">
        <p14:creationId xmlns:p14="http://schemas.microsoft.com/office/powerpoint/2010/main" val="14217886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tags" Target="../tags/tag1.xml"/><Relationship Id="rId2" Type="http://schemas.openxmlformats.org/officeDocument/2006/relationships/notesMaster" Target="../notesMasters/notesMaster1.xml"/><Relationship Id="rId3"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tags" Target="../tags/tag10.xml"/><Relationship Id="rId2" Type="http://schemas.openxmlformats.org/officeDocument/2006/relationships/notesMaster" Target="../notesMasters/notesMaster1.xml"/><Relationship Id="rId3"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tags" Target="../tags/tag11.xml"/><Relationship Id="rId2" Type="http://schemas.openxmlformats.org/officeDocument/2006/relationships/notesMaster" Target="../notesMasters/notesMaster1.xml"/><Relationship Id="rId3"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tags" Target="../tags/tag12.xml"/><Relationship Id="rId2" Type="http://schemas.openxmlformats.org/officeDocument/2006/relationships/notesMaster" Target="../notesMasters/notesMaster1.xml"/><Relationship Id="rId3"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tags" Target="../tags/tag13.xml"/><Relationship Id="rId2" Type="http://schemas.openxmlformats.org/officeDocument/2006/relationships/notesMaster" Target="../notesMasters/notesMaster1.xml"/><Relationship Id="rId3" Type="http://schemas.openxmlformats.org/officeDocument/2006/relationships/slide" Target="../slides/slide18.xml"/></Relationships>
</file>

<file path=ppt/notesSlides/_rels/notesSlide14.xml.rels><?xml version="1.0" encoding="UTF-8" standalone="yes"?>
<Relationships xmlns="http://schemas.openxmlformats.org/package/2006/relationships"><Relationship Id="rId1" Type="http://schemas.openxmlformats.org/officeDocument/2006/relationships/tags" Target="../tags/tag14.xml"/><Relationship Id="rId2" Type="http://schemas.openxmlformats.org/officeDocument/2006/relationships/notesMaster" Target="../notesMasters/notesMaster1.xml"/><Relationship Id="rId3"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tags" Target="../tags/tag2.xml"/><Relationship Id="rId2" Type="http://schemas.openxmlformats.org/officeDocument/2006/relationships/notesMaster" Target="../notesMasters/notesMaster1.xml"/><Relationship Id="rId3"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tags" Target="../tags/tag3.xml"/><Relationship Id="rId2" Type="http://schemas.openxmlformats.org/officeDocument/2006/relationships/notesMaster" Target="../notesMasters/notesMaster1.xml"/><Relationship Id="rId3"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tags" Target="../tags/tag4.xml"/><Relationship Id="rId2" Type="http://schemas.openxmlformats.org/officeDocument/2006/relationships/notesMaster" Target="../notesMasters/notesMaster1.xml"/><Relationship Id="rId3"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tags" Target="../tags/tag5.xml"/><Relationship Id="rId2" Type="http://schemas.openxmlformats.org/officeDocument/2006/relationships/notesMaster" Target="../notesMasters/notesMaster1.xml"/><Relationship Id="rId3"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tags" Target="../tags/tag6.xml"/><Relationship Id="rId2" Type="http://schemas.openxmlformats.org/officeDocument/2006/relationships/notesMaster" Target="../notesMasters/notesMaster1.xml"/><Relationship Id="rId3"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tags" Target="../tags/tag7.xml"/><Relationship Id="rId2" Type="http://schemas.openxmlformats.org/officeDocument/2006/relationships/notesMaster" Target="../notesMasters/notesMaster1.xml"/><Relationship Id="rId3"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tags" Target="../tags/tag8.xml"/><Relationship Id="rId2" Type="http://schemas.openxmlformats.org/officeDocument/2006/relationships/notesMaster" Target="../notesMasters/notesMaster1.xml"/><Relationship Id="rId3"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tags" Target="../tags/tag9.xml"/><Relationship Id="rId2" Type="http://schemas.openxmlformats.org/officeDocument/2006/relationships/notesMaster" Target="../notesMasters/notesMaster1.xml"/><Relationship Id="rId3"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GB"/>
          </a:p>
        </p:txBody>
      </p:sp>
      <p:sp>
        <p:nvSpPr>
          <p:cNvPr id="4" name="Slide Number Placeholder 3"/>
          <p:cNvSpPr>
            <a:spLocks noGrp="1"/>
          </p:cNvSpPr>
          <p:nvPr>
            <p:ph type="sldNum" sz="quarter" idx="10"/>
          </p:nvPr>
        </p:nvSpPr>
        <p:spPr/>
        <p:txBody>
          <a:bodyPr/>
          <a:lstStyle/>
          <a:p>
            <a:fld id="{1903803C-814C-4409-869F-E55C88A53A5E}" type="slidenum">
              <a:rPr lang="en-GB" smtClean="0"/>
              <a:t>1</a:t>
            </a:fld>
            <a:endParaRPr lang="en-GB"/>
          </a:p>
        </p:txBody>
      </p:sp>
    </p:spTree>
    <p:extLst>
      <p:ext uri="{BB962C8B-B14F-4D97-AF65-F5344CB8AC3E}">
        <p14:creationId xmlns:p14="http://schemas.microsoft.com/office/powerpoint/2010/main" val="344116658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GB"/>
          </a:p>
        </p:txBody>
      </p:sp>
      <p:sp>
        <p:nvSpPr>
          <p:cNvPr id="4" name="Slide Number Placeholder 3"/>
          <p:cNvSpPr>
            <a:spLocks noGrp="1"/>
          </p:cNvSpPr>
          <p:nvPr>
            <p:ph type="sldNum" sz="quarter" idx="10"/>
          </p:nvPr>
        </p:nvSpPr>
        <p:spPr/>
        <p:txBody>
          <a:bodyPr/>
          <a:lstStyle/>
          <a:p>
            <a:fld id="{1903803C-814C-4409-869F-E55C88A53A5E}" type="slidenum">
              <a:rPr lang="en-GB" smtClean="0"/>
              <a:t>11</a:t>
            </a:fld>
            <a:endParaRPr lang="en-GB"/>
          </a:p>
        </p:txBody>
      </p:sp>
    </p:spTree>
    <p:extLst>
      <p:ext uri="{BB962C8B-B14F-4D97-AF65-F5344CB8AC3E}">
        <p14:creationId xmlns:p14="http://schemas.microsoft.com/office/powerpoint/2010/main" val="31083525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GB"/>
          </a:p>
        </p:txBody>
      </p:sp>
      <p:sp>
        <p:nvSpPr>
          <p:cNvPr id="4" name="Slide Number Placeholder 3"/>
          <p:cNvSpPr>
            <a:spLocks noGrp="1"/>
          </p:cNvSpPr>
          <p:nvPr>
            <p:ph type="sldNum" sz="quarter" idx="10"/>
          </p:nvPr>
        </p:nvSpPr>
        <p:spPr/>
        <p:txBody>
          <a:bodyPr/>
          <a:lstStyle/>
          <a:p>
            <a:fld id="{1903803C-814C-4409-869F-E55C88A53A5E}" type="slidenum">
              <a:rPr lang="en-GB" smtClean="0"/>
              <a:t>12</a:t>
            </a:fld>
            <a:endParaRPr lang="en-GB"/>
          </a:p>
        </p:txBody>
      </p:sp>
    </p:spTree>
    <p:extLst>
      <p:ext uri="{BB962C8B-B14F-4D97-AF65-F5344CB8AC3E}">
        <p14:creationId xmlns:p14="http://schemas.microsoft.com/office/powerpoint/2010/main" val="25007686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GB"/>
          </a:p>
        </p:txBody>
      </p:sp>
      <p:sp>
        <p:nvSpPr>
          <p:cNvPr id="4" name="Slide Number Placeholder 3"/>
          <p:cNvSpPr>
            <a:spLocks noGrp="1"/>
          </p:cNvSpPr>
          <p:nvPr>
            <p:ph type="sldNum" sz="quarter" idx="10"/>
          </p:nvPr>
        </p:nvSpPr>
        <p:spPr/>
        <p:txBody>
          <a:bodyPr/>
          <a:lstStyle/>
          <a:p>
            <a:fld id="{1903803C-814C-4409-869F-E55C88A53A5E}" type="slidenum">
              <a:rPr lang="en-GB" smtClean="0"/>
              <a:t>13</a:t>
            </a:fld>
            <a:endParaRPr lang="en-GB"/>
          </a:p>
        </p:txBody>
      </p:sp>
    </p:spTree>
    <p:extLst>
      <p:ext uri="{BB962C8B-B14F-4D97-AF65-F5344CB8AC3E}">
        <p14:creationId xmlns:p14="http://schemas.microsoft.com/office/powerpoint/2010/main" val="23459766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GB"/>
          </a:p>
        </p:txBody>
      </p:sp>
      <p:sp>
        <p:nvSpPr>
          <p:cNvPr id="4" name="Slide Number Placeholder 3"/>
          <p:cNvSpPr>
            <a:spLocks noGrp="1"/>
          </p:cNvSpPr>
          <p:nvPr>
            <p:ph type="sldNum" sz="quarter" idx="10"/>
          </p:nvPr>
        </p:nvSpPr>
        <p:spPr/>
        <p:txBody>
          <a:bodyPr/>
          <a:lstStyle/>
          <a:p>
            <a:fld id="{1903803C-814C-4409-869F-E55C88A53A5E}" type="slidenum">
              <a:rPr lang="en-GB" smtClean="0"/>
              <a:t>18</a:t>
            </a:fld>
            <a:endParaRPr lang="en-GB"/>
          </a:p>
        </p:txBody>
      </p:sp>
    </p:spTree>
    <p:extLst>
      <p:ext uri="{BB962C8B-B14F-4D97-AF65-F5344CB8AC3E}">
        <p14:creationId xmlns:p14="http://schemas.microsoft.com/office/powerpoint/2010/main" val="5715503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GB"/>
          </a:p>
        </p:txBody>
      </p:sp>
      <p:sp>
        <p:nvSpPr>
          <p:cNvPr id="4" name="Slide Number Placeholder 3"/>
          <p:cNvSpPr>
            <a:spLocks noGrp="1"/>
          </p:cNvSpPr>
          <p:nvPr>
            <p:ph type="sldNum" sz="quarter" idx="10"/>
          </p:nvPr>
        </p:nvSpPr>
        <p:spPr/>
        <p:txBody>
          <a:bodyPr/>
          <a:lstStyle/>
          <a:p>
            <a:fld id="{1903803C-814C-4409-869F-E55C88A53A5E}" type="slidenum">
              <a:rPr lang="en-GB" smtClean="0"/>
              <a:t>19</a:t>
            </a:fld>
            <a:endParaRPr lang="en-GB"/>
          </a:p>
        </p:txBody>
      </p:sp>
    </p:spTree>
    <p:extLst>
      <p:ext uri="{BB962C8B-B14F-4D97-AF65-F5344CB8AC3E}">
        <p14:creationId xmlns:p14="http://schemas.microsoft.com/office/powerpoint/2010/main" val="16992612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GB"/>
          </a:p>
        </p:txBody>
      </p:sp>
      <p:sp>
        <p:nvSpPr>
          <p:cNvPr id="4" name="Slide Number Placeholder 3"/>
          <p:cNvSpPr>
            <a:spLocks noGrp="1"/>
          </p:cNvSpPr>
          <p:nvPr>
            <p:ph type="sldNum" sz="quarter" idx="10"/>
          </p:nvPr>
        </p:nvSpPr>
        <p:spPr/>
        <p:txBody>
          <a:bodyPr/>
          <a:lstStyle/>
          <a:p>
            <a:fld id="{1903803C-814C-4409-869F-E55C88A53A5E}" type="slidenum">
              <a:rPr lang="en-GB" smtClean="0"/>
              <a:t>2</a:t>
            </a:fld>
            <a:endParaRPr lang="en-GB"/>
          </a:p>
        </p:txBody>
      </p:sp>
    </p:spTree>
    <p:extLst>
      <p:ext uri="{BB962C8B-B14F-4D97-AF65-F5344CB8AC3E}">
        <p14:creationId xmlns:p14="http://schemas.microsoft.com/office/powerpoint/2010/main" val="14764863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GB"/>
          </a:p>
        </p:txBody>
      </p:sp>
      <p:sp>
        <p:nvSpPr>
          <p:cNvPr id="4" name="Slide Number Placeholder 3"/>
          <p:cNvSpPr>
            <a:spLocks noGrp="1"/>
          </p:cNvSpPr>
          <p:nvPr>
            <p:ph type="sldNum" sz="quarter" idx="10"/>
          </p:nvPr>
        </p:nvSpPr>
        <p:spPr/>
        <p:txBody>
          <a:bodyPr/>
          <a:lstStyle/>
          <a:p>
            <a:fld id="{1903803C-814C-4409-869F-E55C88A53A5E}" type="slidenum">
              <a:rPr lang="en-GB" smtClean="0"/>
              <a:t>3</a:t>
            </a:fld>
            <a:endParaRPr lang="en-GB"/>
          </a:p>
        </p:txBody>
      </p:sp>
    </p:spTree>
    <p:extLst>
      <p:ext uri="{BB962C8B-B14F-4D97-AF65-F5344CB8AC3E}">
        <p14:creationId xmlns:p14="http://schemas.microsoft.com/office/powerpoint/2010/main" val="41296556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GB"/>
          </a:p>
        </p:txBody>
      </p:sp>
      <p:sp>
        <p:nvSpPr>
          <p:cNvPr id="4" name="Slide Number Placeholder 3"/>
          <p:cNvSpPr>
            <a:spLocks noGrp="1"/>
          </p:cNvSpPr>
          <p:nvPr>
            <p:ph type="sldNum" sz="quarter" idx="10"/>
          </p:nvPr>
        </p:nvSpPr>
        <p:spPr/>
        <p:txBody>
          <a:bodyPr/>
          <a:lstStyle/>
          <a:p>
            <a:fld id="{1903803C-814C-4409-869F-E55C88A53A5E}" type="slidenum">
              <a:rPr lang="en-GB" smtClean="0"/>
              <a:t>4</a:t>
            </a:fld>
            <a:endParaRPr lang="en-GB"/>
          </a:p>
        </p:txBody>
      </p:sp>
    </p:spTree>
    <p:extLst>
      <p:ext uri="{BB962C8B-B14F-4D97-AF65-F5344CB8AC3E}">
        <p14:creationId xmlns:p14="http://schemas.microsoft.com/office/powerpoint/2010/main" val="180073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GB"/>
          </a:p>
        </p:txBody>
      </p:sp>
      <p:sp>
        <p:nvSpPr>
          <p:cNvPr id="4" name="Slide Number Placeholder 3"/>
          <p:cNvSpPr>
            <a:spLocks noGrp="1"/>
          </p:cNvSpPr>
          <p:nvPr>
            <p:ph type="sldNum" sz="quarter" idx="10"/>
          </p:nvPr>
        </p:nvSpPr>
        <p:spPr/>
        <p:txBody>
          <a:bodyPr/>
          <a:lstStyle/>
          <a:p>
            <a:fld id="{1903803C-814C-4409-869F-E55C88A53A5E}" type="slidenum">
              <a:rPr lang="en-GB" smtClean="0"/>
              <a:t>5</a:t>
            </a:fld>
            <a:endParaRPr lang="en-GB"/>
          </a:p>
        </p:txBody>
      </p:sp>
    </p:spTree>
    <p:extLst>
      <p:ext uri="{BB962C8B-B14F-4D97-AF65-F5344CB8AC3E}">
        <p14:creationId xmlns:p14="http://schemas.microsoft.com/office/powerpoint/2010/main" val="35006840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GB"/>
          </a:p>
        </p:txBody>
      </p:sp>
      <p:sp>
        <p:nvSpPr>
          <p:cNvPr id="4" name="Slide Number Placeholder 3"/>
          <p:cNvSpPr>
            <a:spLocks noGrp="1"/>
          </p:cNvSpPr>
          <p:nvPr>
            <p:ph type="sldNum" sz="quarter" idx="10"/>
          </p:nvPr>
        </p:nvSpPr>
        <p:spPr/>
        <p:txBody>
          <a:bodyPr/>
          <a:lstStyle/>
          <a:p>
            <a:fld id="{1903803C-814C-4409-869F-E55C88A53A5E}" type="slidenum">
              <a:rPr lang="en-GB" smtClean="0"/>
              <a:t>6</a:t>
            </a:fld>
            <a:endParaRPr lang="en-GB"/>
          </a:p>
        </p:txBody>
      </p:sp>
    </p:spTree>
    <p:extLst>
      <p:ext uri="{BB962C8B-B14F-4D97-AF65-F5344CB8AC3E}">
        <p14:creationId xmlns:p14="http://schemas.microsoft.com/office/powerpoint/2010/main" val="17905659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GB"/>
          </a:p>
        </p:txBody>
      </p:sp>
      <p:sp>
        <p:nvSpPr>
          <p:cNvPr id="4" name="Slide Number Placeholder 3"/>
          <p:cNvSpPr>
            <a:spLocks noGrp="1"/>
          </p:cNvSpPr>
          <p:nvPr>
            <p:ph type="sldNum" sz="quarter" idx="10"/>
          </p:nvPr>
        </p:nvSpPr>
        <p:spPr/>
        <p:txBody>
          <a:bodyPr/>
          <a:lstStyle/>
          <a:p>
            <a:fld id="{1903803C-814C-4409-869F-E55C88A53A5E}" type="slidenum">
              <a:rPr lang="en-GB" smtClean="0"/>
              <a:t>7</a:t>
            </a:fld>
            <a:endParaRPr lang="en-GB"/>
          </a:p>
        </p:txBody>
      </p:sp>
    </p:spTree>
    <p:extLst>
      <p:ext uri="{BB962C8B-B14F-4D97-AF65-F5344CB8AC3E}">
        <p14:creationId xmlns:p14="http://schemas.microsoft.com/office/powerpoint/2010/main" val="15376752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GB" dirty="0"/>
          </a:p>
        </p:txBody>
      </p:sp>
      <p:sp>
        <p:nvSpPr>
          <p:cNvPr id="4" name="Slide Number Placeholder 3"/>
          <p:cNvSpPr>
            <a:spLocks noGrp="1"/>
          </p:cNvSpPr>
          <p:nvPr>
            <p:ph type="sldNum" sz="quarter" idx="10"/>
          </p:nvPr>
        </p:nvSpPr>
        <p:spPr/>
        <p:txBody>
          <a:bodyPr/>
          <a:lstStyle/>
          <a:p>
            <a:fld id="{1903803C-814C-4409-869F-E55C88A53A5E}" type="slidenum">
              <a:rPr lang="en-GB" smtClean="0"/>
              <a:t>8</a:t>
            </a:fld>
            <a:endParaRPr lang="en-GB"/>
          </a:p>
        </p:txBody>
      </p:sp>
    </p:spTree>
    <p:extLst>
      <p:ext uri="{BB962C8B-B14F-4D97-AF65-F5344CB8AC3E}">
        <p14:creationId xmlns:p14="http://schemas.microsoft.com/office/powerpoint/2010/main" val="30667935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GB"/>
          </a:p>
        </p:txBody>
      </p:sp>
      <p:sp>
        <p:nvSpPr>
          <p:cNvPr id="4" name="Slide Number Placeholder 3"/>
          <p:cNvSpPr>
            <a:spLocks noGrp="1"/>
          </p:cNvSpPr>
          <p:nvPr>
            <p:ph type="sldNum" sz="quarter" idx="10"/>
          </p:nvPr>
        </p:nvSpPr>
        <p:spPr/>
        <p:txBody>
          <a:bodyPr/>
          <a:lstStyle/>
          <a:p>
            <a:fld id="{1903803C-814C-4409-869F-E55C88A53A5E}" type="slidenum">
              <a:rPr lang="en-GB" smtClean="0"/>
              <a:t>9</a:t>
            </a:fld>
            <a:endParaRPr lang="en-GB"/>
          </a:p>
        </p:txBody>
      </p:sp>
    </p:spTree>
    <p:extLst>
      <p:ext uri="{BB962C8B-B14F-4D97-AF65-F5344CB8AC3E}">
        <p14:creationId xmlns:p14="http://schemas.microsoft.com/office/powerpoint/2010/main" val="37291906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accent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109980" y="882376"/>
            <a:ext cx="9966960" cy="2926080"/>
          </a:xfrm>
        </p:spPr>
        <p:txBody>
          <a:bodyPr anchor="b">
            <a:normAutofit/>
          </a:bodyPr>
          <a:lstStyle>
            <a:lvl1pPr algn="ctr">
              <a:lnSpc>
                <a:spcPct val="85000"/>
              </a:lnSpc>
              <a:defRPr sz="7200" b="1" cap="all" baseline="0">
                <a:solidFill>
                  <a:srgbClr val="FFFFFF"/>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709530" y="3869634"/>
            <a:ext cx="8767860" cy="1388165"/>
          </a:xfrm>
        </p:spPr>
        <p:txBody>
          <a:bodyPr>
            <a:normAutofit/>
          </a:bodyPr>
          <a:lstStyle>
            <a:lvl1pPr marL="0" indent="0" algn="ctr">
              <a:buNone/>
              <a:defRPr sz="2200">
                <a:solidFill>
                  <a:srgbClr val="FFFFFF"/>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lvl1pPr>
              <a:defRPr>
                <a:solidFill>
                  <a:srgbClr val="FFFFFF"/>
                </a:solidFill>
              </a:defRPr>
            </a:lvl1pPr>
          </a:lstStyle>
          <a:p>
            <a:fld id="{B61BEF0D-F0BB-DE4B-95CE-6DB70DBA9567}" type="datetimeFigureOut">
              <a:rPr lang="en-US" smtClean="0"/>
              <a:pPr/>
              <a:t>2/20/17</a:t>
            </a:fld>
            <a:endParaRPr lang="en-US" dirty="0"/>
          </a:p>
        </p:txBody>
      </p:sp>
      <p:sp>
        <p:nvSpPr>
          <p:cNvPr id="5" name="Footer Placeholder 4"/>
          <p:cNvSpPr>
            <a:spLocks noGrp="1"/>
          </p:cNvSpPr>
          <p:nvPr>
            <p:ph type="ftr" sz="quarter" idx="11"/>
          </p:nvPr>
        </p:nvSpPr>
        <p:spPr/>
        <p:txBody>
          <a:bodyPr/>
          <a:lstStyle>
            <a:lvl1pPr>
              <a:defRPr>
                <a:solidFill>
                  <a:srgbClr val="FFFFFF"/>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D57F1E4F-1CFF-5643-939E-217C01CDF565}" type="slidenum">
              <a:rPr lang="en-US" smtClean="0"/>
              <a:pPr/>
              <a:t>‹#›</a:t>
            </a:fld>
            <a:endParaRPr lang="en-US" dirty="0"/>
          </a:p>
        </p:txBody>
      </p:sp>
      <p:cxnSp>
        <p:nvCxnSpPr>
          <p:cNvPr id="8" name="Straight Connector 7"/>
          <p:cNvCxnSpPr/>
          <p:nvPr/>
        </p:nvCxnSpPr>
        <p:spPr>
          <a:xfrm>
            <a:off x="1978660" y="3733800"/>
            <a:ext cx="8229601"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357989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2/20/17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157587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762000"/>
            <a:ext cx="2324100" cy="54102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43000" y="762000"/>
            <a:ext cx="7429500" cy="54102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2/20/17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674506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2/20/17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747161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06424" y="1173575"/>
            <a:ext cx="9966960" cy="2926080"/>
          </a:xfrm>
        </p:spPr>
        <p:txBody>
          <a:bodyPr anchor="b">
            <a:noAutofit/>
          </a:bodyPr>
          <a:lstStyle>
            <a:lvl1pPr algn="ctr">
              <a:lnSpc>
                <a:spcPct val="85000"/>
              </a:lnSpc>
              <a:defRPr sz="7200" b="0" cap="all" baseline="0"/>
            </a:lvl1pPr>
          </a:lstStyle>
          <a:p>
            <a:r>
              <a:rPr lang="en-US" smtClean="0"/>
              <a:t>Click to edit Master title style</a:t>
            </a:r>
            <a:endParaRPr lang="en-US" dirty="0"/>
          </a:p>
        </p:txBody>
      </p:sp>
      <p:sp>
        <p:nvSpPr>
          <p:cNvPr id="3" name="Text Placeholder 2"/>
          <p:cNvSpPr>
            <a:spLocks noGrp="1"/>
          </p:cNvSpPr>
          <p:nvPr>
            <p:ph type="body" idx="1"/>
          </p:nvPr>
        </p:nvSpPr>
        <p:spPr>
          <a:xfrm>
            <a:off x="1709928" y="4154520"/>
            <a:ext cx="8769096" cy="1363806"/>
          </a:xfrm>
        </p:spPr>
        <p:txBody>
          <a:bodyPr anchor="t">
            <a:normAutofit/>
          </a:bodyPr>
          <a:lstStyle>
            <a:lvl1pPr marL="0" indent="0" algn="ctr">
              <a:buNone/>
              <a:defRPr sz="220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2/20/17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7" name="Straight Connector 6"/>
          <p:cNvCxnSpPr/>
          <p:nvPr/>
        </p:nvCxnSpPr>
        <p:spPr>
          <a:xfrm>
            <a:off x="1981200" y="4020408"/>
            <a:ext cx="8229601"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16684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43000" y="2057399"/>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67612" y="2057400"/>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2/20/17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909122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143000" y="2001511"/>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43000" y="2721483"/>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69173" y="1999032"/>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69173" y="2719322"/>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2/20/17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621971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2/20/17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054200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2/20/17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364588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en-US" smtClean="0"/>
              <a:t>Click to edit Master title style</a:t>
            </a:r>
            <a:endParaRPr lang="en-US" dirty="0"/>
          </a:p>
        </p:txBody>
      </p:sp>
      <p:sp>
        <p:nvSpPr>
          <p:cNvPr id="3" name="Content Placeholder 2"/>
          <p:cNvSpPr>
            <a:spLocks noGrp="1"/>
          </p:cNvSpPr>
          <p:nvPr>
            <p:ph idx="1"/>
          </p:nvPr>
        </p:nvSpPr>
        <p:spPr>
          <a:xfrm>
            <a:off x="5852159" y="1097280"/>
            <a:ext cx="5212080" cy="46634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43000" y="2834640"/>
            <a:ext cx="3931920" cy="301752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2/20/17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323849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413248" y="1069847"/>
            <a:ext cx="6099048" cy="4800600"/>
          </a:xfrm>
        </p:spPr>
        <p:txBody>
          <a:bodyPr lIns="274320" tIns="182880" anchor="t">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143000" y="2834640"/>
            <a:ext cx="3931920" cy="288036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2/20/17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3782650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143000" y="609600"/>
            <a:ext cx="9875520" cy="135636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143000" y="2057400"/>
            <a:ext cx="9872871" cy="40386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142996" y="6223828"/>
            <a:ext cx="2329074" cy="365125"/>
          </a:xfrm>
          <a:prstGeom prst="rect">
            <a:avLst/>
          </a:prstGeom>
        </p:spPr>
        <p:txBody>
          <a:bodyPr vert="horz" lIns="91440" tIns="45720" rIns="91440" bIns="45720" rtlCol="0" anchor="ctr"/>
          <a:lstStyle>
            <a:lvl1pPr algn="l">
              <a:defRPr sz="1200">
                <a:solidFill>
                  <a:schemeClr val="accent1"/>
                </a:solidFill>
              </a:defRPr>
            </a:lvl1pPr>
          </a:lstStyle>
          <a:p>
            <a:fld id="{B61BEF0D-F0BB-DE4B-95CE-6DB70DBA9567}" type="datetimeFigureOut">
              <a:rPr lang="en-US" smtClean="0"/>
              <a:pPr/>
              <a:t>2/20/17</a:t>
            </a:fld>
            <a:endParaRPr lang="en-US" dirty="0"/>
          </a:p>
        </p:txBody>
      </p:sp>
      <p:sp>
        <p:nvSpPr>
          <p:cNvPr id="5" name="Footer Placeholder 4"/>
          <p:cNvSpPr>
            <a:spLocks noGrp="1"/>
          </p:cNvSpPr>
          <p:nvPr>
            <p:ph type="ftr" sz="quarter" idx="3"/>
          </p:nvPr>
        </p:nvSpPr>
        <p:spPr>
          <a:xfrm>
            <a:off x="3949148" y="6223828"/>
            <a:ext cx="4717774" cy="365125"/>
          </a:xfrm>
          <a:prstGeom prst="rect">
            <a:avLst/>
          </a:prstGeom>
        </p:spPr>
        <p:txBody>
          <a:bodyPr vert="horz" lIns="91440" tIns="45720" rIns="91440" bIns="45720" rtlCol="0" anchor="ctr"/>
          <a:lstStyle>
            <a:lvl1pPr algn="ctr">
              <a:defRPr sz="1200">
                <a:solidFill>
                  <a:schemeClr val="accent1"/>
                </a:solidFill>
              </a:defRPr>
            </a:lvl1pPr>
          </a:lstStyle>
          <a:p>
            <a:endParaRPr lang="en-US" dirty="0"/>
          </a:p>
        </p:txBody>
      </p:sp>
      <p:sp>
        <p:nvSpPr>
          <p:cNvPr id="6" name="Slide Number Placeholder 5"/>
          <p:cNvSpPr>
            <a:spLocks noGrp="1"/>
          </p:cNvSpPr>
          <p:nvPr>
            <p:ph type="sldNum" sz="quarter" idx="4"/>
          </p:nvPr>
        </p:nvSpPr>
        <p:spPr>
          <a:xfrm>
            <a:off x="9329530" y="6223828"/>
            <a:ext cx="1706217" cy="365125"/>
          </a:xfrm>
          <a:prstGeom prst="rect">
            <a:avLst/>
          </a:prstGeom>
        </p:spPr>
        <p:txBody>
          <a:bodyPr vert="horz" lIns="91440" tIns="45720" rIns="91440" bIns="45720" rtlCol="0" anchor="ctr"/>
          <a:lstStyle>
            <a:lvl1pPr algn="r">
              <a:defRPr sz="1200">
                <a:solidFill>
                  <a:schemeClr val="accent1"/>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38692175"/>
      </p:ext>
    </p:extLst>
  </p:cSld>
  <p:clrMap bg1="lt1" tx1="dk1" bg2="lt2" tx2="dk2" accent1="accent1" accent2="accent2" accent3="accent3" accent4="accent4" accent5="accent5" accent6="accent6" hlink="hlink" folHlink="folHlink"/>
  <p:sldLayoutIdLst>
    <p:sldLayoutId id="2147483799" r:id="rId1"/>
    <p:sldLayoutId id="2147483800" r:id="rId2"/>
    <p:sldLayoutId id="2147483801" r:id="rId3"/>
    <p:sldLayoutId id="2147483802" r:id="rId4"/>
    <p:sldLayoutId id="2147483803" r:id="rId5"/>
    <p:sldLayoutId id="2147483804" r:id="rId6"/>
    <p:sldLayoutId id="2147483805" r:id="rId7"/>
    <p:sldLayoutId id="2147483806" r:id="rId8"/>
    <p:sldLayoutId id="2147483807" r:id="rId9"/>
    <p:sldLayoutId id="2147483808" r:id="rId10"/>
    <p:sldLayoutId id="2147483809" r:id="rId11"/>
  </p:sldLayoutIdLst>
  <p:txStyles>
    <p:title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p:titleStyle>
    <p:bodyStyle>
      <a:lvl1pPr marL="228600" indent="-182880" algn="l" defTabSz="914400" rtl="0" eaLnBrk="1" latinLnBrk="0" hangingPunct="1">
        <a:lnSpc>
          <a:spcPct val="90000"/>
        </a:lnSpc>
        <a:spcBef>
          <a:spcPts val="1400"/>
        </a:spcBef>
        <a:buClr>
          <a:schemeClr val="accent1"/>
        </a:buClr>
        <a:buSzPct val="80000"/>
        <a:buFont typeface="Corbel" pitchFamily="34" charset="0"/>
        <a:buChar char="•"/>
        <a:defRPr sz="2200" kern="1200">
          <a:solidFill>
            <a:schemeClr val="accent1"/>
          </a:solidFill>
          <a:latin typeface="+mn-lt"/>
          <a:ea typeface="+mn-ea"/>
          <a:cs typeface="+mn-cs"/>
        </a:defRPr>
      </a:lvl1pPr>
      <a:lvl2pPr marL="45720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2000" kern="1200">
          <a:solidFill>
            <a:schemeClr val="accent1"/>
          </a:solidFill>
          <a:latin typeface="+mn-lt"/>
          <a:ea typeface="+mn-ea"/>
          <a:cs typeface="+mn-cs"/>
        </a:defRPr>
      </a:lvl2pPr>
      <a:lvl3pPr marL="73152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800" kern="1200">
          <a:solidFill>
            <a:schemeClr val="accent1"/>
          </a:solidFill>
          <a:latin typeface="+mn-lt"/>
          <a:ea typeface="+mn-ea"/>
          <a:cs typeface="+mn-cs"/>
        </a:defRPr>
      </a:lvl3pPr>
      <a:lvl4pPr marL="100584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4pPr>
      <a:lvl5pPr marL="128016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5pPr>
      <a:lvl6pPr marL="16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6pPr>
      <a:lvl7pPr marL="19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7pPr>
      <a:lvl8pPr marL="22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8pPr>
      <a:lvl9pPr marL="25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11" Type="http://schemas.openxmlformats.org/officeDocument/2006/relationships/image" Target="../media/image13.tiff"/><Relationship Id="rId12" Type="http://schemas.openxmlformats.org/officeDocument/2006/relationships/image" Target="../media/image14.tiff"/><Relationship Id="rId13" Type="http://schemas.openxmlformats.org/officeDocument/2006/relationships/image" Target="../media/image15.tiff"/><Relationship Id="rId14" Type="http://schemas.openxmlformats.org/officeDocument/2006/relationships/image" Target="../media/image16.tiff"/><Relationship Id="rId1" Type="http://schemas.openxmlformats.org/officeDocument/2006/relationships/slideLayout" Target="../slideLayouts/slideLayout2.xml"/><Relationship Id="rId2" Type="http://schemas.openxmlformats.org/officeDocument/2006/relationships/image" Target="../media/image4.tiff"/><Relationship Id="rId3" Type="http://schemas.openxmlformats.org/officeDocument/2006/relationships/image" Target="../media/image5.tiff"/><Relationship Id="rId4" Type="http://schemas.openxmlformats.org/officeDocument/2006/relationships/image" Target="../media/image6.tiff"/><Relationship Id="rId5" Type="http://schemas.openxmlformats.org/officeDocument/2006/relationships/image" Target="../media/image7.tiff"/><Relationship Id="rId6" Type="http://schemas.openxmlformats.org/officeDocument/2006/relationships/image" Target="../media/image8.tiff"/><Relationship Id="rId7" Type="http://schemas.openxmlformats.org/officeDocument/2006/relationships/image" Target="../media/image9.tiff"/><Relationship Id="rId8" Type="http://schemas.openxmlformats.org/officeDocument/2006/relationships/image" Target="../media/image10.tiff"/><Relationship Id="rId9" Type="http://schemas.openxmlformats.org/officeDocument/2006/relationships/image" Target="../media/image11.tiff"/><Relationship Id="rId10" Type="http://schemas.openxmlformats.org/officeDocument/2006/relationships/image" Target="../media/image12.tif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 Id="rId3" Type="http://schemas.openxmlformats.org/officeDocument/2006/relationships/comments" Target="../comments/commen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2.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smtClean="0"/>
              <a:t>Group 3 – FCEPH</a:t>
            </a:r>
          </a:p>
        </p:txBody>
      </p:sp>
      <p:sp>
        <p:nvSpPr>
          <p:cNvPr id="3" name="Subtitle 2"/>
          <p:cNvSpPr>
            <a:spLocks noGrp="1"/>
          </p:cNvSpPr>
          <p:nvPr>
            <p:ph type="subTitle" idx="1"/>
          </p:nvPr>
        </p:nvSpPr>
        <p:spPr>
          <a:xfrm>
            <a:off x="1519707" y="3869634"/>
            <a:ext cx="9234152" cy="1388165"/>
          </a:xfrm>
        </p:spPr>
        <p:txBody>
          <a:bodyPr>
            <a:normAutofit/>
          </a:bodyPr>
          <a:lstStyle/>
          <a:p>
            <a:r>
              <a:rPr lang="en-GB" dirty="0" smtClean="0"/>
              <a:t>Team Project</a:t>
            </a:r>
            <a:endParaRPr lang="en-GB" dirty="0"/>
          </a:p>
          <a:p>
            <a:r>
              <a:rPr lang="en-GB" dirty="0" err="1" smtClean="0"/>
              <a:t>Anis</a:t>
            </a:r>
            <a:r>
              <a:rPr lang="en-GB" dirty="0" smtClean="0"/>
              <a:t> </a:t>
            </a:r>
            <a:r>
              <a:rPr lang="en-GB" dirty="0" err="1" smtClean="0"/>
              <a:t>Subba</a:t>
            </a:r>
            <a:r>
              <a:rPr lang="en-GB" dirty="0" smtClean="0"/>
              <a:t> - Jennifer Odongo - Benjamin </a:t>
            </a:r>
            <a:r>
              <a:rPr lang="en-GB" dirty="0" err="1" smtClean="0"/>
              <a:t>Mapamboli</a:t>
            </a:r>
            <a:r>
              <a:rPr lang="en-GB" dirty="0" smtClean="0"/>
              <a:t> - </a:t>
            </a:r>
            <a:r>
              <a:rPr lang="en-GB" dirty="0" err="1" smtClean="0"/>
              <a:t>Nazir</a:t>
            </a:r>
            <a:r>
              <a:rPr lang="en-GB" dirty="0" smtClean="0"/>
              <a:t> </a:t>
            </a:r>
            <a:r>
              <a:rPr lang="en-GB" dirty="0" err="1"/>
              <a:t>M</a:t>
            </a:r>
            <a:r>
              <a:rPr lang="en-GB" dirty="0" err="1" smtClean="0"/>
              <a:t>ohammmad</a:t>
            </a:r>
            <a:endParaRPr lang="en-GB" dirty="0"/>
          </a:p>
        </p:txBody>
      </p:sp>
      <p:sp>
        <p:nvSpPr>
          <p:cNvPr id="4" name="Subtitle 2"/>
          <p:cNvSpPr txBox="1">
            <a:spLocks/>
          </p:cNvSpPr>
          <p:nvPr/>
        </p:nvSpPr>
        <p:spPr>
          <a:xfrm>
            <a:off x="1685170" y="5318977"/>
            <a:ext cx="9234152" cy="66753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400"/>
              </a:spcBef>
              <a:buClr>
                <a:schemeClr val="accent1"/>
              </a:buClr>
              <a:buSzPct val="80000"/>
              <a:buFont typeface="Corbel" pitchFamily="34" charset="0"/>
              <a:buNone/>
              <a:defRPr sz="2200" kern="1200">
                <a:solidFill>
                  <a:srgbClr val="FFFFFF"/>
                </a:solidFill>
                <a:latin typeface="+mn-lt"/>
                <a:ea typeface="+mn-ea"/>
                <a:cs typeface="+mn-cs"/>
              </a:defRPr>
            </a:lvl1pPr>
            <a:lvl2pPr marL="457200" indent="0" algn="ctr" defTabSz="914400" rtl="0" eaLnBrk="1" latinLnBrk="0" hangingPunct="1">
              <a:lnSpc>
                <a:spcPct val="90000"/>
              </a:lnSpc>
              <a:spcBef>
                <a:spcPts val="200"/>
              </a:spcBef>
              <a:spcAft>
                <a:spcPts val="400"/>
              </a:spcAft>
              <a:buClr>
                <a:schemeClr val="accent1"/>
              </a:buClr>
              <a:buSzPct val="80000"/>
              <a:buFont typeface="Corbel" pitchFamily="34" charset="0"/>
              <a:buNone/>
              <a:defRPr sz="2200" kern="1200">
                <a:solidFill>
                  <a:schemeClr val="accent1"/>
                </a:solidFill>
                <a:latin typeface="+mn-lt"/>
                <a:ea typeface="+mn-ea"/>
                <a:cs typeface="+mn-cs"/>
              </a:defRPr>
            </a:lvl2pPr>
            <a:lvl3pPr marL="914400" indent="0" algn="ctr" defTabSz="914400" rtl="0" eaLnBrk="1" latinLnBrk="0" hangingPunct="1">
              <a:lnSpc>
                <a:spcPct val="90000"/>
              </a:lnSpc>
              <a:spcBef>
                <a:spcPts val="200"/>
              </a:spcBef>
              <a:spcAft>
                <a:spcPts val="400"/>
              </a:spcAft>
              <a:buClr>
                <a:schemeClr val="accent1"/>
              </a:buClr>
              <a:buSzPct val="80000"/>
              <a:buFont typeface="Corbel" pitchFamily="34" charset="0"/>
              <a:buNone/>
              <a:defRPr sz="2200" kern="1200">
                <a:solidFill>
                  <a:schemeClr val="accent1"/>
                </a:solidFill>
                <a:latin typeface="+mn-lt"/>
                <a:ea typeface="+mn-ea"/>
                <a:cs typeface="+mn-cs"/>
              </a:defRPr>
            </a:lvl3pPr>
            <a:lvl4pPr marL="1371600" indent="0" algn="ctr" defTabSz="914400" rtl="0" eaLnBrk="1" latinLnBrk="0" hangingPunct="1">
              <a:lnSpc>
                <a:spcPct val="90000"/>
              </a:lnSpc>
              <a:spcBef>
                <a:spcPts val="200"/>
              </a:spcBef>
              <a:spcAft>
                <a:spcPts val="400"/>
              </a:spcAft>
              <a:buClr>
                <a:schemeClr val="accent1"/>
              </a:buClr>
              <a:buSzPct val="80000"/>
              <a:buFont typeface="Corbel" pitchFamily="34" charset="0"/>
              <a:buNone/>
              <a:defRPr sz="2000" kern="1200">
                <a:solidFill>
                  <a:schemeClr val="accent1"/>
                </a:solidFill>
                <a:latin typeface="+mn-lt"/>
                <a:ea typeface="+mn-ea"/>
                <a:cs typeface="+mn-cs"/>
              </a:defRPr>
            </a:lvl4pPr>
            <a:lvl5pPr marL="1828800" indent="0" algn="ctr" defTabSz="914400" rtl="0" eaLnBrk="1" latinLnBrk="0" hangingPunct="1">
              <a:lnSpc>
                <a:spcPct val="90000"/>
              </a:lnSpc>
              <a:spcBef>
                <a:spcPts val="200"/>
              </a:spcBef>
              <a:spcAft>
                <a:spcPts val="400"/>
              </a:spcAft>
              <a:buClr>
                <a:schemeClr val="accent1"/>
              </a:buClr>
              <a:buSzPct val="80000"/>
              <a:buFont typeface="Corbel" pitchFamily="34" charset="0"/>
              <a:buNone/>
              <a:defRPr sz="2000" kern="1200">
                <a:solidFill>
                  <a:schemeClr val="accent1"/>
                </a:solidFill>
                <a:latin typeface="+mn-lt"/>
                <a:ea typeface="+mn-ea"/>
                <a:cs typeface="+mn-cs"/>
              </a:defRPr>
            </a:lvl5pPr>
            <a:lvl6pPr marL="2286000" indent="0" algn="ctr" defTabSz="914400" rtl="0" eaLnBrk="1" latinLnBrk="0" hangingPunct="1">
              <a:lnSpc>
                <a:spcPct val="90000"/>
              </a:lnSpc>
              <a:spcBef>
                <a:spcPts val="200"/>
              </a:spcBef>
              <a:spcAft>
                <a:spcPts val="400"/>
              </a:spcAft>
              <a:buClr>
                <a:schemeClr val="accent1"/>
              </a:buClr>
              <a:buSzPct val="80000"/>
              <a:buFont typeface="Corbel" pitchFamily="34" charset="0"/>
              <a:buNone/>
              <a:defRPr sz="2000" kern="1200">
                <a:solidFill>
                  <a:schemeClr val="accent1"/>
                </a:solidFill>
                <a:latin typeface="+mn-lt"/>
                <a:ea typeface="+mn-ea"/>
                <a:cs typeface="+mn-cs"/>
              </a:defRPr>
            </a:lvl6pPr>
            <a:lvl7pPr marL="2743200" indent="0" algn="ctr" defTabSz="914400" rtl="0" eaLnBrk="1" latinLnBrk="0" hangingPunct="1">
              <a:lnSpc>
                <a:spcPct val="90000"/>
              </a:lnSpc>
              <a:spcBef>
                <a:spcPts val="200"/>
              </a:spcBef>
              <a:spcAft>
                <a:spcPts val="400"/>
              </a:spcAft>
              <a:buClr>
                <a:schemeClr val="accent1"/>
              </a:buClr>
              <a:buSzPct val="80000"/>
              <a:buFont typeface="Corbel" pitchFamily="34" charset="0"/>
              <a:buNone/>
              <a:defRPr sz="2000" kern="1200">
                <a:solidFill>
                  <a:schemeClr val="accent1"/>
                </a:solidFill>
                <a:latin typeface="+mn-lt"/>
                <a:ea typeface="+mn-ea"/>
                <a:cs typeface="+mn-cs"/>
              </a:defRPr>
            </a:lvl7pPr>
            <a:lvl8pPr marL="3200400" indent="0" algn="ctr" defTabSz="914400" rtl="0" eaLnBrk="1" latinLnBrk="0" hangingPunct="1">
              <a:lnSpc>
                <a:spcPct val="90000"/>
              </a:lnSpc>
              <a:spcBef>
                <a:spcPts val="200"/>
              </a:spcBef>
              <a:spcAft>
                <a:spcPts val="400"/>
              </a:spcAft>
              <a:buClr>
                <a:schemeClr val="accent1"/>
              </a:buClr>
              <a:buSzPct val="80000"/>
              <a:buFont typeface="Corbel" pitchFamily="34" charset="0"/>
              <a:buNone/>
              <a:defRPr sz="2000" kern="1200">
                <a:solidFill>
                  <a:schemeClr val="accent1"/>
                </a:solidFill>
                <a:latin typeface="+mn-lt"/>
                <a:ea typeface="+mn-ea"/>
                <a:cs typeface="+mn-cs"/>
              </a:defRPr>
            </a:lvl8pPr>
            <a:lvl9pPr marL="3657600" indent="0" algn="ctr" defTabSz="914400" rtl="0" eaLnBrk="1" latinLnBrk="0" hangingPunct="1">
              <a:lnSpc>
                <a:spcPct val="90000"/>
              </a:lnSpc>
              <a:spcBef>
                <a:spcPts val="200"/>
              </a:spcBef>
              <a:spcAft>
                <a:spcPts val="400"/>
              </a:spcAft>
              <a:buClr>
                <a:schemeClr val="accent1"/>
              </a:buClr>
              <a:buSzPct val="80000"/>
              <a:buFont typeface="Corbel" pitchFamily="34" charset="0"/>
              <a:buNone/>
              <a:defRPr sz="2000" kern="1200">
                <a:solidFill>
                  <a:schemeClr val="accent1"/>
                </a:solidFill>
                <a:latin typeface="+mn-lt"/>
                <a:ea typeface="+mn-ea"/>
                <a:cs typeface="+mn-cs"/>
              </a:defRPr>
            </a:lvl9pPr>
          </a:lstStyle>
          <a:p>
            <a:r>
              <a:rPr lang="en-GB" dirty="0"/>
              <a:t>https://github.com/AKLBeast/AKLbeast-</a:t>
            </a:r>
          </a:p>
        </p:txBody>
      </p:sp>
    </p:spTree>
    <p:extLst>
      <p:ext uri="{BB962C8B-B14F-4D97-AF65-F5344CB8AC3E}">
        <p14:creationId xmlns:p14="http://schemas.microsoft.com/office/powerpoint/2010/main" val="28798113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FCEPH | Project </a:t>
            </a:r>
            <a:r>
              <a:rPr lang="en-GB" dirty="0" smtClean="0"/>
              <a:t>Plan | Gantt Chart</a:t>
            </a:r>
            <a:endParaRPr lang="en-GB" dirty="0"/>
          </a:p>
        </p:txBody>
      </p:sp>
      <p:pic>
        <p:nvPicPr>
          <p:cNvPr id="4" name="Picture 3"/>
          <p:cNvPicPr>
            <a:picLocks noChangeAspect="1"/>
          </p:cNvPicPr>
          <p:nvPr/>
        </p:nvPicPr>
        <p:blipFill rotWithShape="1">
          <a:blip r:embed="rId2"/>
          <a:srcRect l="47475" t="36798" r="15392" b="22026"/>
          <a:stretch/>
        </p:blipFill>
        <p:spPr>
          <a:xfrm>
            <a:off x="2526937" y="1965960"/>
            <a:ext cx="6790764" cy="4235824"/>
          </a:xfrm>
          <a:prstGeom prst="rect">
            <a:avLst/>
          </a:prstGeom>
        </p:spPr>
      </p:pic>
    </p:spTree>
    <p:extLst>
      <p:ext uri="{BB962C8B-B14F-4D97-AF65-F5344CB8AC3E}">
        <p14:creationId xmlns:p14="http://schemas.microsoft.com/office/powerpoint/2010/main" val="20328861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FCEPH | Progress </a:t>
            </a:r>
            <a:r>
              <a:rPr lang="en-GB" dirty="0" smtClean="0"/>
              <a:t>- Week 1&amp;2</a:t>
            </a:r>
            <a:endParaRPr lang="en-GB" dirty="0"/>
          </a:p>
        </p:txBody>
      </p:sp>
      <p:sp>
        <p:nvSpPr>
          <p:cNvPr id="4" name="Content Placeholder 2"/>
          <p:cNvSpPr>
            <a:spLocks noGrp="1"/>
          </p:cNvSpPr>
          <p:nvPr>
            <p:ph idx="1"/>
          </p:nvPr>
        </p:nvSpPr>
        <p:spPr>
          <a:xfrm>
            <a:off x="1143000" y="1656272"/>
            <a:ext cx="9872871" cy="4439728"/>
          </a:xfrm>
        </p:spPr>
        <p:txBody>
          <a:bodyPr>
            <a:normAutofit/>
          </a:bodyPr>
          <a:lstStyle/>
          <a:p>
            <a:pPr marL="342900" indent="-342900">
              <a:lnSpc>
                <a:spcPct val="100000"/>
              </a:lnSpc>
              <a:spcBef>
                <a:spcPts val="0"/>
              </a:spcBef>
              <a:buClrTx/>
              <a:buSzTx/>
            </a:pPr>
            <a:r>
              <a:rPr lang="en-GB" dirty="0" smtClean="0"/>
              <a:t>In Week 1 and Week 2 all we have mostly done is sorting into team of 4. </a:t>
            </a:r>
          </a:p>
          <a:p>
            <a:pPr marL="342900" indent="-342900">
              <a:lnSpc>
                <a:spcPct val="100000"/>
              </a:lnSpc>
              <a:spcBef>
                <a:spcPts val="0"/>
              </a:spcBef>
              <a:buClrTx/>
              <a:buSzTx/>
            </a:pPr>
            <a:r>
              <a:rPr lang="en-GB" dirty="0" smtClean="0"/>
              <a:t>In the following week we have been deciding what role we are going to do in this project. </a:t>
            </a:r>
          </a:p>
          <a:p>
            <a:pPr marL="342900" indent="-342900">
              <a:lnSpc>
                <a:spcPct val="100000"/>
              </a:lnSpc>
              <a:spcBef>
                <a:spcPts val="0"/>
              </a:spcBef>
              <a:buClrTx/>
              <a:buSzTx/>
            </a:pPr>
            <a:r>
              <a:rPr lang="en-GB" dirty="0" smtClean="0"/>
              <a:t>We </a:t>
            </a:r>
            <a:r>
              <a:rPr lang="en-GB" dirty="0" smtClean="0"/>
              <a:t>have also logged in the GitHub which will be our website where we can communicate, update, share information and work. </a:t>
            </a:r>
          </a:p>
          <a:p>
            <a:pPr marL="342900" indent="-342900">
              <a:lnSpc>
                <a:spcPct val="100000"/>
              </a:lnSpc>
              <a:spcBef>
                <a:spcPts val="0"/>
              </a:spcBef>
              <a:buClrTx/>
              <a:buSzTx/>
            </a:pPr>
            <a:r>
              <a:rPr lang="en-GB" dirty="0" smtClean="0"/>
              <a:t>After that had a long chat on the possible idea for the project. From what we had discuss we will be making a rental shop which will sell groceries, cloth, pharmacy, household and electronic.   </a:t>
            </a:r>
          </a:p>
          <a:p>
            <a:pPr marL="342900" indent="-342900">
              <a:lnSpc>
                <a:spcPct val="100000"/>
              </a:lnSpc>
              <a:spcBef>
                <a:spcPts val="0"/>
              </a:spcBef>
              <a:buClrTx/>
              <a:buSzTx/>
            </a:pPr>
            <a:r>
              <a:rPr lang="en-GB" dirty="0" smtClean="0"/>
              <a:t>We then defined the specification like language needs and requirements need to be done to finish the project like name, slogan, colour scheme, logo , WBS , charts and as on.</a:t>
            </a:r>
            <a:endParaRPr lang="en-GB" dirty="0"/>
          </a:p>
        </p:txBody>
      </p:sp>
    </p:spTree>
    <p:extLst>
      <p:ext uri="{BB962C8B-B14F-4D97-AF65-F5344CB8AC3E}">
        <p14:creationId xmlns:p14="http://schemas.microsoft.com/office/powerpoint/2010/main" val="122628666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FCEPH | Progress </a:t>
            </a:r>
            <a:r>
              <a:rPr lang="en-GB" dirty="0" smtClean="0"/>
              <a:t>– Week 3&amp;4</a:t>
            </a:r>
            <a:endParaRPr lang="en-GB" dirty="0"/>
          </a:p>
        </p:txBody>
      </p:sp>
      <p:sp>
        <p:nvSpPr>
          <p:cNvPr id="4" name="Content Placeholder 2"/>
          <p:cNvSpPr>
            <a:spLocks noGrp="1"/>
          </p:cNvSpPr>
          <p:nvPr>
            <p:ph idx="1"/>
          </p:nvPr>
        </p:nvSpPr>
        <p:spPr>
          <a:xfrm>
            <a:off x="757237" y="1747157"/>
            <a:ext cx="9872871" cy="4038600"/>
          </a:xfrm>
        </p:spPr>
        <p:txBody>
          <a:bodyPr/>
          <a:lstStyle/>
          <a:p>
            <a:r>
              <a:rPr lang="en-GB" dirty="0" smtClean="0"/>
              <a:t>In this following weeks we had been ticking the specification list one by one like name FCEPH which is the first letter of the product we will be selling like Food, cloth, Pharmacy, Household. </a:t>
            </a:r>
            <a:r>
              <a:rPr lang="en-GB" dirty="0"/>
              <a:t> </a:t>
            </a:r>
            <a:r>
              <a:rPr lang="en-GB" dirty="0" smtClean="0"/>
              <a:t>Possible slogan like low price, high quality! Bring quality to you.  Colour requirement like white, green blue. </a:t>
            </a:r>
          </a:p>
          <a:p>
            <a:r>
              <a:rPr lang="en-GB" dirty="0" smtClean="0"/>
              <a:t>Jennifer and Benjamin has started the web designing, while me and </a:t>
            </a:r>
            <a:r>
              <a:rPr lang="en-GB" dirty="0" err="1"/>
              <a:t>N</a:t>
            </a:r>
            <a:r>
              <a:rPr lang="en-GB" dirty="0" err="1" smtClean="0"/>
              <a:t>azir</a:t>
            </a:r>
            <a:r>
              <a:rPr lang="en-GB" dirty="0" smtClean="0"/>
              <a:t> will be doing the mobile app development. </a:t>
            </a:r>
          </a:p>
          <a:p>
            <a:r>
              <a:rPr lang="en-GB" dirty="0" smtClean="0"/>
              <a:t>We also made the WBS which the lecture was based on. </a:t>
            </a:r>
            <a:r>
              <a:rPr lang="en-GB" dirty="0" smtClean="0"/>
              <a:t>Were we jog done all the activities and task which need to be done at certain area  of time to finish the project.</a:t>
            </a:r>
            <a:endParaRPr lang="en-GB" dirty="0" smtClean="0"/>
          </a:p>
        </p:txBody>
      </p:sp>
    </p:spTree>
    <p:extLst>
      <p:ext uri="{BB962C8B-B14F-4D97-AF65-F5344CB8AC3E}">
        <p14:creationId xmlns:p14="http://schemas.microsoft.com/office/powerpoint/2010/main" val="334088076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FCEPH | Progress </a:t>
            </a:r>
            <a:r>
              <a:rPr lang="en-GB" dirty="0" smtClean="0"/>
              <a:t>– Week 5</a:t>
            </a:r>
            <a:endParaRPr lang="en-GB" dirty="0"/>
          </a:p>
        </p:txBody>
      </p:sp>
      <p:sp>
        <p:nvSpPr>
          <p:cNvPr id="3" name="Content Placeholder 2"/>
          <p:cNvSpPr>
            <a:spLocks noGrp="1"/>
          </p:cNvSpPr>
          <p:nvPr>
            <p:ph idx="1"/>
          </p:nvPr>
        </p:nvSpPr>
        <p:spPr/>
        <p:txBody>
          <a:bodyPr/>
          <a:lstStyle/>
          <a:p>
            <a:r>
              <a:rPr lang="en-GB" dirty="0"/>
              <a:t>We used Gantt chart to give us a graphical representation of a project schedule .</a:t>
            </a:r>
          </a:p>
          <a:p>
            <a:r>
              <a:rPr lang="en-GB" dirty="0"/>
              <a:t>Gantt chart allows us to plan , coordinate and track specific tasks in the project </a:t>
            </a:r>
          </a:p>
          <a:p>
            <a:r>
              <a:rPr lang="en-GB" dirty="0"/>
              <a:t>It shows the duration of each task took. </a:t>
            </a:r>
          </a:p>
          <a:p>
            <a:endParaRPr lang="en-GB" dirty="0"/>
          </a:p>
        </p:txBody>
      </p:sp>
    </p:spTree>
    <p:extLst>
      <p:ext uri="{BB962C8B-B14F-4D97-AF65-F5344CB8AC3E}">
        <p14:creationId xmlns:p14="http://schemas.microsoft.com/office/powerpoint/2010/main" val="80500969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828065" y="37702"/>
            <a:ext cx="10515600" cy="854484"/>
          </a:xfrm>
        </p:spPr>
        <p:txBody>
          <a:bodyPr>
            <a:normAutofit fontScale="90000"/>
          </a:bodyPr>
          <a:lstStyle/>
          <a:p>
            <a:r>
              <a:rPr lang="en-US" dirty="0" smtClean="0"/>
              <a:t>Ideas accessed from other supermarket apps!</a:t>
            </a:r>
            <a:endParaRPr lang="en-US" dirty="0"/>
          </a:p>
        </p:txBody>
      </p:sp>
      <p:sp>
        <p:nvSpPr>
          <p:cNvPr id="6" name="TextBox 5"/>
          <p:cNvSpPr txBox="1"/>
          <p:nvPr/>
        </p:nvSpPr>
        <p:spPr>
          <a:xfrm>
            <a:off x="265500" y="3573276"/>
            <a:ext cx="2863972" cy="707886"/>
          </a:xfrm>
          <a:prstGeom prst="rect">
            <a:avLst/>
          </a:prstGeom>
          <a:noFill/>
          <a:ln>
            <a:solidFill>
              <a:schemeClr val="tx1"/>
            </a:solidFill>
          </a:ln>
        </p:spPr>
        <p:txBody>
          <a:bodyPr wrap="square" rtlCol="0">
            <a:spAutoFit/>
          </a:bodyPr>
          <a:lstStyle/>
          <a:p>
            <a:r>
              <a:rPr lang="en-US" sz="1000" dirty="0" smtClean="0"/>
              <a:t>(1) This is were we got all the ideas about the mobile app. After analyzing all the other supermarket mobile app and bulleting pointing the requirement and similar features.</a:t>
            </a:r>
          </a:p>
        </p:txBody>
      </p:sp>
      <p:sp>
        <p:nvSpPr>
          <p:cNvPr id="7" name="Oval 6"/>
          <p:cNvSpPr/>
          <p:nvPr/>
        </p:nvSpPr>
        <p:spPr>
          <a:xfrm>
            <a:off x="4054457" y="971457"/>
            <a:ext cx="221425" cy="172219"/>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p:cNvGrpSpPr/>
          <p:nvPr/>
        </p:nvGrpSpPr>
        <p:grpSpPr>
          <a:xfrm>
            <a:off x="7709932" y="4148835"/>
            <a:ext cx="4222818" cy="2396148"/>
            <a:chOff x="5943190" y="4290037"/>
            <a:chExt cx="4222818" cy="2396148"/>
          </a:xfrm>
        </p:grpSpPr>
        <p:grpSp>
          <p:nvGrpSpPr>
            <p:cNvPr id="9" name="Group 8"/>
            <p:cNvGrpSpPr/>
            <p:nvPr/>
          </p:nvGrpSpPr>
          <p:grpSpPr>
            <a:xfrm>
              <a:off x="6002036" y="4290037"/>
              <a:ext cx="4163972" cy="2289547"/>
              <a:chOff x="2981752" y="2974306"/>
              <a:chExt cx="3548538" cy="1585975"/>
            </a:xfrm>
          </p:grpSpPr>
          <p:pic>
            <p:nvPicPr>
              <p:cNvPr id="14" name="Picture 13"/>
              <p:cNvPicPr>
                <a:picLocks noChangeAspect="1"/>
              </p:cNvPicPr>
              <p:nvPr/>
            </p:nvPicPr>
            <p:blipFill>
              <a:blip r:embed="rId2"/>
              <a:stretch>
                <a:fillRect/>
              </a:stretch>
            </p:blipFill>
            <p:spPr>
              <a:xfrm>
                <a:off x="2981752" y="2983523"/>
                <a:ext cx="881743" cy="1567543"/>
              </a:xfrm>
              <a:prstGeom prst="rect">
                <a:avLst/>
              </a:prstGeom>
            </p:spPr>
          </p:pic>
          <p:pic>
            <p:nvPicPr>
              <p:cNvPr id="15" name="Picture 14"/>
              <p:cNvPicPr>
                <a:picLocks noChangeAspect="1"/>
              </p:cNvPicPr>
              <p:nvPr/>
            </p:nvPicPr>
            <p:blipFill>
              <a:blip r:embed="rId3"/>
              <a:stretch>
                <a:fillRect/>
              </a:stretch>
            </p:blipFill>
            <p:spPr>
              <a:xfrm>
                <a:off x="3871686" y="2983523"/>
                <a:ext cx="886926" cy="1576758"/>
              </a:xfrm>
              <a:prstGeom prst="rect">
                <a:avLst/>
              </a:prstGeom>
            </p:spPr>
          </p:pic>
          <p:pic>
            <p:nvPicPr>
              <p:cNvPr id="16" name="Picture 15"/>
              <p:cNvPicPr>
                <a:picLocks noChangeAspect="1"/>
              </p:cNvPicPr>
              <p:nvPr/>
            </p:nvPicPr>
            <p:blipFill>
              <a:blip r:embed="rId4"/>
              <a:stretch>
                <a:fillRect/>
              </a:stretch>
            </p:blipFill>
            <p:spPr>
              <a:xfrm>
                <a:off x="4753429" y="2974306"/>
                <a:ext cx="886927" cy="1576759"/>
              </a:xfrm>
              <a:prstGeom prst="rect">
                <a:avLst/>
              </a:prstGeom>
            </p:spPr>
          </p:pic>
          <p:pic>
            <p:nvPicPr>
              <p:cNvPr id="17" name="Picture 16"/>
              <p:cNvPicPr>
                <a:picLocks noChangeAspect="1"/>
              </p:cNvPicPr>
              <p:nvPr/>
            </p:nvPicPr>
            <p:blipFill>
              <a:blip r:embed="rId5"/>
              <a:stretch>
                <a:fillRect/>
              </a:stretch>
            </p:blipFill>
            <p:spPr>
              <a:xfrm>
                <a:off x="5638179" y="2974306"/>
                <a:ext cx="892111" cy="1576760"/>
              </a:xfrm>
              <a:prstGeom prst="rect">
                <a:avLst/>
              </a:prstGeom>
            </p:spPr>
          </p:pic>
        </p:grpSp>
        <p:sp>
          <p:nvSpPr>
            <p:cNvPr id="10" name="Oval 9"/>
            <p:cNvSpPr/>
            <p:nvPr/>
          </p:nvSpPr>
          <p:spPr>
            <a:xfrm>
              <a:off x="5943190" y="4310934"/>
              <a:ext cx="489834" cy="29113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6990638" y="4560039"/>
              <a:ext cx="1133851" cy="85091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9034302" y="4650854"/>
              <a:ext cx="1034667" cy="203533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8569338" y="4362530"/>
              <a:ext cx="546310" cy="20810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8" name="Group 17"/>
          <p:cNvGrpSpPr/>
          <p:nvPr/>
        </p:nvGrpSpPr>
        <p:grpSpPr>
          <a:xfrm>
            <a:off x="9148064" y="855515"/>
            <a:ext cx="2866869" cy="2999775"/>
            <a:chOff x="8145468" y="768508"/>
            <a:chExt cx="2866869" cy="2999775"/>
          </a:xfrm>
        </p:grpSpPr>
        <p:grpSp>
          <p:nvGrpSpPr>
            <p:cNvPr id="19" name="Group 18"/>
            <p:cNvGrpSpPr/>
            <p:nvPr/>
          </p:nvGrpSpPr>
          <p:grpSpPr>
            <a:xfrm>
              <a:off x="8214398" y="768508"/>
              <a:ext cx="2715756" cy="2878852"/>
              <a:chOff x="2436066" y="3581730"/>
              <a:chExt cx="3109758" cy="1788037"/>
            </a:xfrm>
          </p:grpSpPr>
          <p:pic>
            <p:nvPicPr>
              <p:cNvPr id="26" name="Picture 25"/>
              <p:cNvPicPr>
                <a:picLocks noChangeAspect="1"/>
              </p:cNvPicPr>
              <p:nvPr/>
            </p:nvPicPr>
            <p:blipFill>
              <a:blip r:embed="rId6"/>
              <a:stretch>
                <a:fillRect/>
              </a:stretch>
            </p:blipFill>
            <p:spPr>
              <a:xfrm>
                <a:off x="2436066" y="3583128"/>
                <a:ext cx="1081314" cy="1784679"/>
              </a:xfrm>
              <a:prstGeom prst="rect">
                <a:avLst/>
              </a:prstGeom>
            </p:spPr>
          </p:pic>
          <p:pic>
            <p:nvPicPr>
              <p:cNvPr id="27" name="Picture 26"/>
              <p:cNvPicPr>
                <a:picLocks noChangeAspect="1"/>
              </p:cNvPicPr>
              <p:nvPr/>
            </p:nvPicPr>
            <p:blipFill>
              <a:blip r:embed="rId7"/>
              <a:stretch>
                <a:fillRect/>
              </a:stretch>
            </p:blipFill>
            <p:spPr>
              <a:xfrm>
                <a:off x="3517380" y="3585088"/>
                <a:ext cx="1014413" cy="1784679"/>
              </a:xfrm>
              <a:prstGeom prst="rect">
                <a:avLst/>
              </a:prstGeom>
            </p:spPr>
          </p:pic>
          <p:pic>
            <p:nvPicPr>
              <p:cNvPr id="28" name="Picture 27"/>
              <p:cNvPicPr>
                <a:picLocks noChangeAspect="1"/>
              </p:cNvPicPr>
              <p:nvPr/>
            </p:nvPicPr>
            <p:blipFill>
              <a:blip r:embed="rId8"/>
              <a:stretch>
                <a:fillRect/>
              </a:stretch>
            </p:blipFill>
            <p:spPr>
              <a:xfrm>
                <a:off x="4531410" y="3581730"/>
                <a:ext cx="1014414" cy="1784679"/>
              </a:xfrm>
              <a:prstGeom prst="rect">
                <a:avLst/>
              </a:prstGeom>
            </p:spPr>
          </p:pic>
        </p:grpSp>
        <p:sp>
          <p:nvSpPr>
            <p:cNvPr id="20" name="Rectangle 19"/>
            <p:cNvSpPr/>
            <p:nvPr/>
          </p:nvSpPr>
          <p:spPr>
            <a:xfrm>
              <a:off x="9179830" y="1298033"/>
              <a:ext cx="868886" cy="189572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a:off x="9963510" y="1080466"/>
              <a:ext cx="1048827" cy="268781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8145468" y="1617566"/>
              <a:ext cx="1069987" cy="44957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8190972" y="1076166"/>
              <a:ext cx="1098387" cy="62173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p:nvSpPr>
          <p:spPr>
            <a:xfrm>
              <a:off x="8145469" y="3337724"/>
              <a:ext cx="1198849" cy="41934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p:nvSpPr>
          <p:spPr>
            <a:xfrm>
              <a:off x="9119175" y="797500"/>
              <a:ext cx="999328" cy="37197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9" name="Group 28"/>
          <p:cNvGrpSpPr/>
          <p:nvPr/>
        </p:nvGrpSpPr>
        <p:grpSpPr>
          <a:xfrm>
            <a:off x="318466" y="4332048"/>
            <a:ext cx="3063532" cy="2238894"/>
            <a:chOff x="524178" y="4327384"/>
            <a:chExt cx="3063532" cy="2238894"/>
          </a:xfrm>
        </p:grpSpPr>
        <p:grpSp>
          <p:nvGrpSpPr>
            <p:cNvPr id="30" name="Group 29"/>
            <p:cNvGrpSpPr/>
            <p:nvPr/>
          </p:nvGrpSpPr>
          <p:grpSpPr>
            <a:xfrm>
              <a:off x="650616" y="4327384"/>
              <a:ext cx="2762367" cy="2057524"/>
              <a:chOff x="308428" y="3980330"/>
              <a:chExt cx="1625469" cy="1434089"/>
            </a:xfrm>
          </p:grpSpPr>
          <p:pic>
            <p:nvPicPr>
              <p:cNvPr id="33" name="Picture 32"/>
              <p:cNvPicPr>
                <a:picLocks noChangeAspect="1"/>
              </p:cNvPicPr>
              <p:nvPr/>
            </p:nvPicPr>
            <p:blipFill>
              <a:blip r:embed="rId9"/>
              <a:stretch>
                <a:fillRect/>
              </a:stretch>
            </p:blipFill>
            <p:spPr>
              <a:xfrm>
                <a:off x="308428" y="3980330"/>
                <a:ext cx="764022" cy="1434088"/>
              </a:xfrm>
              <a:prstGeom prst="rect">
                <a:avLst/>
              </a:prstGeom>
            </p:spPr>
          </p:pic>
          <p:pic>
            <p:nvPicPr>
              <p:cNvPr id="34" name="Picture 33"/>
              <p:cNvPicPr>
                <a:picLocks noChangeAspect="1"/>
              </p:cNvPicPr>
              <p:nvPr/>
            </p:nvPicPr>
            <p:blipFill>
              <a:blip r:embed="rId10"/>
              <a:stretch>
                <a:fillRect/>
              </a:stretch>
            </p:blipFill>
            <p:spPr>
              <a:xfrm>
                <a:off x="1072450" y="3980331"/>
                <a:ext cx="861447" cy="1434088"/>
              </a:xfrm>
              <a:prstGeom prst="rect">
                <a:avLst/>
              </a:prstGeom>
            </p:spPr>
          </p:pic>
        </p:grpSp>
        <p:sp>
          <p:nvSpPr>
            <p:cNvPr id="31" name="Rectangle 30"/>
            <p:cNvSpPr/>
            <p:nvPr/>
          </p:nvSpPr>
          <p:spPr>
            <a:xfrm>
              <a:off x="1875394" y="4705957"/>
              <a:ext cx="1712316" cy="89110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524178" y="4570635"/>
              <a:ext cx="1106599" cy="199564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5" name="TextBox 34"/>
          <p:cNvSpPr txBox="1"/>
          <p:nvPr/>
        </p:nvSpPr>
        <p:spPr>
          <a:xfrm>
            <a:off x="4540978" y="768295"/>
            <a:ext cx="1513430" cy="1323439"/>
          </a:xfrm>
          <a:prstGeom prst="rect">
            <a:avLst/>
          </a:prstGeom>
          <a:noFill/>
          <a:ln>
            <a:solidFill>
              <a:schemeClr val="tx1"/>
            </a:solidFill>
          </a:ln>
        </p:spPr>
        <p:txBody>
          <a:bodyPr wrap="square" rtlCol="0">
            <a:spAutoFit/>
          </a:bodyPr>
          <a:lstStyle/>
          <a:p>
            <a:r>
              <a:rPr lang="en-US" sz="1000" dirty="0" smtClean="0"/>
              <a:t>(2)</a:t>
            </a:r>
          </a:p>
          <a:p>
            <a:r>
              <a:rPr lang="en-US" sz="1000" dirty="0" smtClean="0"/>
              <a:t>This is the Aldi, some of the features that I have noticed are : </a:t>
            </a:r>
          </a:p>
          <a:p>
            <a:pPr marL="171450" indent="-171450">
              <a:buFont typeface="Arial" charset="0"/>
              <a:buChar char="•"/>
            </a:pPr>
            <a:r>
              <a:rPr lang="en-US" sz="1000" dirty="0" smtClean="0"/>
              <a:t>Instruction on how to function the app.</a:t>
            </a:r>
          </a:p>
          <a:p>
            <a:pPr marL="171450" indent="-171450">
              <a:buFont typeface="Arial" charset="0"/>
              <a:buChar char="•"/>
            </a:pPr>
            <a:r>
              <a:rPr lang="en-US" sz="1000" dirty="0" smtClean="0"/>
              <a:t>Sliding Menu bar. </a:t>
            </a:r>
          </a:p>
          <a:p>
            <a:pPr marL="171450" indent="-171450">
              <a:buFont typeface="Arial" charset="0"/>
              <a:buChar char="•"/>
            </a:pPr>
            <a:r>
              <a:rPr lang="en-US" sz="1000" dirty="0" smtClean="0"/>
              <a:t>Basket action bar </a:t>
            </a:r>
          </a:p>
        </p:txBody>
      </p:sp>
      <p:grpSp>
        <p:nvGrpSpPr>
          <p:cNvPr id="36" name="Group 35"/>
          <p:cNvGrpSpPr/>
          <p:nvPr/>
        </p:nvGrpSpPr>
        <p:grpSpPr>
          <a:xfrm>
            <a:off x="238980" y="741600"/>
            <a:ext cx="4244342" cy="2702670"/>
            <a:chOff x="2060223" y="788831"/>
            <a:chExt cx="4244342" cy="2702670"/>
          </a:xfrm>
        </p:grpSpPr>
        <p:grpSp>
          <p:nvGrpSpPr>
            <p:cNvPr id="37" name="Group 36"/>
            <p:cNvGrpSpPr/>
            <p:nvPr/>
          </p:nvGrpSpPr>
          <p:grpSpPr>
            <a:xfrm>
              <a:off x="2195105" y="788831"/>
              <a:ext cx="4109460" cy="2702670"/>
              <a:chOff x="2587426" y="1328345"/>
              <a:chExt cx="5003675" cy="2178225"/>
            </a:xfrm>
          </p:grpSpPr>
          <p:pic>
            <p:nvPicPr>
              <p:cNvPr id="42" name="Picture 41"/>
              <p:cNvPicPr>
                <a:picLocks noChangeAspect="1"/>
              </p:cNvPicPr>
              <p:nvPr/>
            </p:nvPicPr>
            <p:blipFill>
              <a:blip r:embed="rId11"/>
              <a:stretch>
                <a:fillRect/>
              </a:stretch>
            </p:blipFill>
            <p:spPr>
              <a:xfrm>
                <a:off x="2587426" y="1328345"/>
                <a:ext cx="1277258" cy="2167468"/>
              </a:xfrm>
              <a:prstGeom prst="rect">
                <a:avLst/>
              </a:prstGeom>
            </p:spPr>
          </p:pic>
          <p:pic>
            <p:nvPicPr>
              <p:cNvPr id="43" name="Picture 42"/>
              <p:cNvPicPr>
                <a:picLocks noChangeAspect="1"/>
              </p:cNvPicPr>
              <p:nvPr/>
            </p:nvPicPr>
            <p:blipFill>
              <a:blip r:embed="rId12"/>
              <a:stretch>
                <a:fillRect/>
              </a:stretch>
            </p:blipFill>
            <p:spPr>
              <a:xfrm>
                <a:off x="3811475" y="1339102"/>
                <a:ext cx="1277258" cy="2167468"/>
              </a:xfrm>
              <a:prstGeom prst="rect">
                <a:avLst/>
              </a:prstGeom>
            </p:spPr>
          </p:pic>
          <p:pic>
            <p:nvPicPr>
              <p:cNvPr id="44" name="Picture 43"/>
              <p:cNvPicPr>
                <a:picLocks noChangeAspect="1"/>
              </p:cNvPicPr>
              <p:nvPr/>
            </p:nvPicPr>
            <p:blipFill>
              <a:blip r:embed="rId13"/>
              <a:stretch>
                <a:fillRect/>
              </a:stretch>
            </p:blipFill>
            <p:spPr>
              <a:xfrm>
                <a:off x="5094642" y="1349860"/>
                <a:ext cx="1277258" cy="2145953"/>
              </a:xfrm>
              <a:prstGeom prst="rect">
                <a:avLst/>
              </a:prstGeom>
            </p:spPr>
          </p:pic>
          <p:pic>
            <p:nvPicPr>
              <p:cNvPr id="45" name="Picture 44"/>
              <p:cNvPicPr>
                <a:picLocks noChangeAspect="1"/>
              </p:cNvPicPr>
              <p:nvPr/>
            </p:nvPicPr>
            <p:blipFill>
              <a:blip r:embed="rId14"/>
              <a:stretch>
                <a:fillRect/>
              </a:stretch>
            </p:blipFill>
            <p:spPr>
              <a:xfrm>
                <a:off x="6313843" y="1349860"/>
                <a:ext cx="1277258" cy="2145953"/>
              </a:xfrm>
              <a:prstGeom prst="rect">
                <a:avLst/>
              </a:prstGeom>
            </p:spPr>
          </p:pic>
        </p:grpSp>
        <p:sp>
          <p:nvSpPr>
            <p:cNvPr id="38" name="Rounded Rectangle 37"/>
            <p:cNvSpPr/>
            <p:nvPr/>
          </p:nvSpPr>
          <p:spPr>
            <a:xfrm>
              <a:off x="4082552" y="1169473"/>
              <a:ext cx="938458" cy="127157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p:nvSpPr>
          <p:spPr>
            <a:xfrm>
              <a:off x="2060223" y="1058733"/>
              <a:ext cx="1878948" cy="183589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p:cNvSpPr/>
            <p:nvPr/>
          </p:nvSpPr>
          <p:spPr>
            <a:xfrm>
              <a:off x="5308969" y="1053815"/>
              <a:ext cx="961279" cy="111281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1" name="Straight Arrow Connector 40"/>
            <p:cNvCxnSpPr/>
            <p:nvPr/>
          </p:nvCxnSpPr>
          <p:spPr>
            <a:xfrm flipH="1" flipV="1">
              <a:off x="4112576" y="983052"/>
              <a:ext cx="47549" cy="243923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46" name="TextBox 45"/>
          <p:cNvSpPr txBox="1"/>
          <p:nvPr/>
        </p:nvSpPr>
        <p:spPr>
          <a:xfrm>
            <a:off x="7590496" y="838601"/>
            <a:ext cx="1484639" cy="2862322"/>
          </a:xfrm>
          <a:prstGeom prst="rect">
            <a:avLst/>
          </a:prstGeom>
          <a:noFill/>
          <a:ln>
            <a:solidFill>
              <a:schemeClr val="tx1"/>
            </a:solidFill>
          </a:ln>
        </p:spPr>
        <p:txBody>
          <a:bodyPr wrap="square" rtlCol="0">
            <a:spAutoFit/>
          </a:bodyPr>
          <a:lstStyle/>
          <a:p>
            <a:r>
              <a:rPr lang="en-US" sz="1000" dirty="0" smtClean="0"/>
              <a:t>(3)</a:t>
            </a:r>
          </a:p>
          <a:p>
            <a:r>
              <a:rPr lang="en-US" sz="1000" dirty="0" smtClean="0"/>
              <a:t>This is ASDA Mobile App. Some of the Mobile app features noticed : </a:t>
            </a:r>
          </a:p>
          <a:p>
            <a:pPr marL="171450" indent="-171450">
              <a:buFont typeface="Arial" charset="0"/>
              <a:buChar char="•"/>
            </a:pPr>
            <a:r>
              <a:rPr lang="en-US" sz="1000" dirty="0" smtClean="0"/>
              <a:t>Big Image with a slogan.</a:t>
            </a:r>
          </a:p>
          <a:p>
            <a:pPr marL="171450" indent="-171450">
              <a:buFont typeface="Arial" charset="0"/>
              <a:buChar char="•"/>
            </a:pPr>
            <a:r>
              <a:rPr lang="en-US" sz="1000" dirty="0" smtClean="0"/>
              <a:t>Sign In and Create Account button.</a:t>
            </a:r>
          </a:p>
          <a:p>
            <a:pPr marL="171450" indent="-171450">
              <a:buFont typeface="Arial" charset="0"/>
              <a:buChar char="•"/>
            </a:pPr>
            <a:r>
              <a:rPr lang="en-US" sz="1000" dirty="0" smtClean="0"/>
              <a:t>Item box (Home, Shop, Favorites, Orders, Account) . </a:t>
            </a:r>
          </a:p>
          <a:p>
            <a:pPr marL="171450" indent="-171450">
              <a:buFont typeface="Arial" charset="0"/>
              <a:buChar char="•"/>
            </a:pPr>
            <a:r>
              <a:rPr lang="en-US" sz="1000" dirty="0" smtClean="0"/>
              <a:t>Search Bar, micro speaker bar and basket bar.</a:t>
            </a:r>
          </a:p>
          <a:p>
            <a:pPr marL="171450" indent="-171450">
              <a:buFont typeface="Arial" charset="0"/>
              <a:buChar char="•"/>
            </a:pPr>
            <a:r>
              <a:rPr lang="en-US" sz="1000" dirty="0" smtClean="0"/>
              <a:t>Frequent Searches database.</a:t>
            </a:r>
          </a:p>
          <a:p>
            <a:pPr marL="171450" indent="-171450">
              <a:buFont typeface="Arial" charset="0"/>
              <a:buChar char="•"/>
            </a:pPr>
            <a:r>
              <a:rPr lang="en-US" sz="1000" dirty="0" smtClean="0"/>
              <a:t>Image buttons.</a:t>
            </a:r>
          </a:p>
        </p:txBody>
      </p:sp>
      <p:sp>
        <p:nvSpPr>
          <p:cNvPr id="47" name="TextBox 46"/>
          <p:cNvSpPr txBox="1"/>
          <p:nvPr/>
        </p:nvSpPr>
        <p:spPr>
          <a:xfrm>
            <a:off x="5680831" y="4154487"/>
            <a:ext cx="1969645" cy="2400657"/>
          </a:xfrm>
          <a:prstGeom prst="rect">
            <a:avLst/>
          </a:prstGeom>
          <a:noFill/>
          <a:ln>
            <a:solidFill>
              <a:schemeClr val="tx1"/>
            </a:solidFill>
          </a:ln>
        </p:spPr>
        <p:txBody>
          <a:bodyPr wrap="square" rtlCol="0">
            <a:spAutoFit/>
          </a:bodyPr>
          <a:lstStyle/>
          <a:p>
            <a:r>
              <a:rPr lang="en-US" sz="1000" smtClean="0"/>
              <a:t>(6)</a:t>
            </a:r>
          </a:p>
          <a:p>
            <a:r>
              <a:rPr lang="en-US" sz="1000" dirty="0" smtClean="0"/>
              <a:t>This is Tesco Mobile App which has lot of features : </a:t>
            </a:r>
          </a:p>
          <a:p>
            <a:pPr marL="171450" indent="-171450">
              <a:buFont typeface="Arial" charset="0"/>
              <a:buChar char="•"/>
            </a:pPr>
            <a:r>
              <a:rPr lang="en-US" sz="1000" dirty="0" smtClean="0"/>
              <a:t>Logo </a:t>
            </a:r>
          </a:p>
          <a:p>
            <a:pPr marL="171450" indent="-171450">
              <a:buFont typeface="Arial" charset="0"/>
              <a:buChar char="•"/>
            </a:pPr>
            <a:r>
              <a:rPr lang="en-US" sz="1000" dirty="0" smtClean="0"/>
              <a:t>Sliding Menu Bar( groceries, favorites, seasonal buy list, book a slot, order, special offers, club card)  </a:t>
            </a:r>
          </a:p>
          <a:p>
            <a:pPr marL="171450" indent="-171450">
              <a:buFont typeface="Arial" charset="0"/>
              <a:buChar char="•"/>
            </a:pPr>
            <a:r>
              <a:rPr lang="en-US" sz="1000" dirty="0" smtClean="0"/>
              <a:t>Welcome image with Sign in and Register Button </a:t>
            </a:r>
            <a:endParaRPr lang="en-US" sz="1000" dirty="0"/>
          </a:p>
          <a:p>
            <a:pPr marL="171450" indent="-171450">
              <a:buFont typeface="Arial" charset="0"/>
              <a:buChar char="•"/>
            </a:pPr>
            <a:r>
              <a:rPr lang="en-US" sz="1000" dirty="0" smtClean="0"/>
              <a:t>Groceries view all button and Special Offer view all button</a:t>
            </a:r>
          </a:p>
          <a:p>
            <a:pPr marL="171450" indent="-171450">
              <a:buFont typeface="Arial" charset="0"/>
              <a:buChar char="•"/>
            </a:pPr>
            <a:r>
              <a:rPr lang="en-US" sz="1000" dirty="0" smtClean="0"/>
              <a:t>Barcode reader, search action bar, basket counter as well basket action bar </a:t>
            </a:r>
          </a:p>
        </p:txBody>
      </p:sp>
      <p:sp>
        <p:nvSpPr>
          <p:cNvPr id="48" name="TextBox 47"/>
          <p:cNvSpPr txBox="1"/>
          <p:nvPr/>
        </p:nvSpPr>
        <p:spPr>
          <a:xfrm>
            <a:off x="3546714" y="4389600"/>
            <a:ext cx="1907217" cy="1938992"/>
          </a:xfrm>
          <a:prstGeom prst="rect">
            <a:avLst/>
          </a:prstGeom>
          <a:noFill/>
          <a:ln>
            <a:solidFill>
              <a:schemeClr val="tx1"/>
            </a:solidFill>
          </a:ln>
        </p:spPr>
        <p:txBody>
          <a:bodyPr wrap="square" rtlCol="0">
            <a:spAutoFit/>
          </a:bodyPr>
          <a:lstStyle/>
          <a:p>
            <a:r>
              <a:rPr lang="en-US" sz="1000" smtClean="0"/>
              <a:t>(4)</a:t>
            </a:r>
          </a:p>
          <a:p>
            <a:r>
              <a:rPr lang="en-US" sz="1000" dirty="0" smtClean="0"/>
              <a:t>This is Sainsbury’s Mobile App and some of the features that I have notices are: </a:t>
            </a:r>
          </a:p>
          <a:p>
            <a:pPr marL="171450" indent="-171450">
              <a:buFont typeface="Arial" charset="0"/>
              <a:buChar char="•"/>
            </a:pPr>
            <a:r>
              <a:rPr lang="en-US" sz="1000" dirty="0" smtClean="0"/>
              <a:t>Sliding menu bar (home , browse, great prices, favorites , log in and more..)</a:t>
            </a:r>
          </a:p>
          <a:p>
            <a:pPr marL="171450" indent="-171450">
              <a:buFont typeface="Arial" charset="0"/>
              <a:buChar char="•"/>
            </a:pPr>
            <a:r>
              <a:rPr lang="en-US" sz="1000" dirty="0" smtClean="0"/>
              <a:t>Image on sliding menu bar </a:t>
            </a:r>
          </a:p>
          <a:p>
            <a:pPr marL="171450" indent="-171450">
              <a:buFont typeface="Arial" charset="0"/>
              <a:buChar char="•"/>
            </a:pPr>
            <a:r>
              <a:rPr lang="en-US" sz="1000" dirty="0" smtClean="0"/>
              <a:t>Image button </a:t>
            </a:r>
          </a:p>
          <a:p>
            <a:pPr marL="171450" indent="-171450">
              <a:buFont typeface="Arial" charset="0"/>
              <a:buChar char="•"/>
            </a:pPr>
            <a:r>
              <a:rPr lang="en-US" sz="1000" dirty="0" smtClean="0"/>
              <a:t>Log in and register button </a:t>
            </a:r>
          </a:p>
          <a:p>
            <a:pPr marL="171450" indent="-171450">
              <a:buFont typeface="Arial" charset="0"/>
              <a:buChar char="•"/>
            </a:pPr>
            <a:r>
              <a:rPr lang="en-US" sz="1000" dirty="0" smtClean="0"/>
              <a:t>Search action bar and basket action bar</a:t>
            </a:r>
            <a:endParaRPr lang="en-US" sz="1000" dirty="0"/>
          </a:p>
        </p:txBody>
      </p:sp>
      <p:sp>
        <p:nvSpPr>
          <p:cNvPr id="49" name="TextBox 48"/>
          <p:cNvSpPr txBox="1"/>
          <p:nvPr/>
        </p:nvSpPr>
        <p:spPr>
          <a:xfrm>
            <a:off x="3489246" y="2485773"/>
            <a:ext cx="4009277" cy="1546577"/>
          </a:xfrm>
          <a:prstGeom prst="rect">
            <a:avLst/>
          </a:prstGeom>
          <a:noFill/>
          <a:ln>
            <a:solidFill>
              <a:schemeClr val="tx1"/>
            </a:solidFill>
          </a:ln>
        </p:spPr>
        <p:txBody>
          <a:bodyPr wrap="square" rtlCol="0">
            <a:spAutoFit/>
          </a:bodyPr>
          <a:lstStyle/>
          <a:p>
            <a:r>
              <a:rPr lang="en-US" sz="1050" dirty="0" smtClean="0"/>
              <a:t>(7)</a:t>
            </a:r>
          </a:p>
          <a:p>
            <a:r>
              <a:rPr lang="en-US" sz="1050" dirty="0" smtClean="0"/>
              <a:t>After looking at different supermarket mobile app I have found some similarity which I have thought of adding in our mobile app: </a:t>
            </a:r>
          </a:p>
          <a:p>
            <a:pPr marL="171450" indent="-171450">
              <a:buFont typeface="Arial" charset="0"/>
              <a:buChar char="•"/>
            </a:pPr>
            <a:r>
              <a:rPr lang="en-US" sz="1050" dirty="0" smtClean="0"/>
              <a:t>Sliding menu bar</a:t>
            </a:r>
          </a:p>
          <a:p>
            <a:pPr marL="171450" indent="-171450">
              <a:buFont typeface="Arial" charset="0"/>
              <a:buChar char="•"/>
            </a:pPr>
            <a:r>
              <a:rPr lang="en-US" sz="1050" dirty="0" smtClean="0"/>
              <a:t>Search bar </a:t>
            </a:r>
          </a:p>
          <a:p>
            <a:pPr marL="171450" indent="-171450">
              <a:buFont typeface="Arial" charset="0"/>
              <a:buChar char="•"/>
            </a:pPr>
            <a:r>
              <a:rPr lang="en-US" sz="1050" dirty="0" smtClean="0"/>
              <a:t>Sign in and register button </a:t>
            </a:r>
          </a:p>
          <a:p>
            <a:pPr marL="171450" indent="-171450">
              <a:buFont typeface="Arial" charset="0"/>
              <a:buChar char="•"/>
            </a:pPr>
            <a:r>
              <a:rPr lang="en-US" sz="1050" dirty="0" smtClean="0"/>
              <a:t>Image button which will link to different layout</a:t>
            </a:r>
          </a:p>
          <a:p>
            <a:pPr marL="171450" indent="-171450">
              <a:buFont typeface="Arial" charset="0"/>
              <a:buChar char="•"/>
            </a:pPr>
            <a:r>
              <a:rPr lang="en-US" sz="1050" dirty="0" smtClean="0"/>
              <a:t>Image related to the core </a:t>
            </a:r>
          </a:p>
          <a:p>
            <a:pPr marL="171450" indent="-171450">
              <a:buFont typeface="Arial" charset="0"/>
              <a:buChar char="•"/>
            </a:pPr>
            <a:r>
              <a:rPr lang="en-US" sz="1050" dirty="0" smtClean="0"/>
              <a:t>logo </a:t>
            </a:r>
            <a:endParaRPr lang="en-US" sz="1050" dirty="0"/>
          </a:p>
        </p:txBody>
      </p:sp>
    </p:spTree>
    <p:extLst>
      <p:ext uri="{BB962C8B-B14F-4D97-AF65-F5344CB8AC3E}">
        <p14:creationId xmlns:p14="http://schemas.microsoft.com/office/powerpoint/2010/main" val="167443984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6375" y="189391"/>
            <a:ext cx="4286831" cy="688975"/>
          </a:xfrm>
        </p:spPr>
        <p:txBody>
          <a:bodyPr>
            <a:normAutofit fontScale="90000"/>
          </a:bodyPr>
          <a:lstStyle/>
          <a:p>
            <a:r>
              <a:rPr lang="en-US" dirty="0" smtClean="0"/>
              <a:t>App </a:t>
            </a:r>
            <a:r>
              <a:rPr lang="en-US" smtClean="0"/>
              <a:t>Breakdown</a:t>
            </a:r>
            <a:r>
              <a:rPr lang="en-US" smtClean="0"/>
              <a:t>!!</a:t>
            </a:r>
            <a:endParaRPr lang="en-US" dirty="0"/>
          </a:p>
        </p:txBody>
      </p:sp>
      <p:sp>
        <p:nvSpPr>
          <p:cNvPr id="5" name="TextBox 4"/>
          <p:cNvSpPr txBox="1"/>
          <p:nvPr/>
        </p:nvSpPr>
        <p:spPr>
          <a:xfrm>
            <a:off x="6873875" y="2428875"/>
            <a:ext cx="184731" cy="369332"/>
          </a:xfrm>
          <a:prstGeom prst="rect">
            <a:avLst/>
          </a:prstGeom>
          <a:noFill/>
        </p:spPr>
        <p:txBody>
          <a:bodyPr wrap="none" rtlCol="0">
            <a:spAutoFit/>
          </a:bodyPr>
          <a:lstStyle/>
          <a:p>
            <a:endParaRPr lang="en-US" dirty="0"/>
          </a:p>
        </p:txBody>
      </p:sp>
      <p:grpSp>
        <p:nvGrpSpPr>
          <p:cNvPr id="7" name="Group 6"/>
          <p:cNvGrpSpPr/>
          <p:nvPr/>
        </p:nvGrpSpPr>
        <p:grpSpPr>
          <a:xfrm>
            <a:off x="4772606" y="216661"/>
            <a:ext cx="2565400" cy="1351259"/>
            <a:chOff x="5359399" y="1690688"/>
            <a:chExt cx="2038931" cy="1852612"/>
          </a:xfrm>
        </p:grpSpPr>
        <p:sp>
          <p:nvSpPr>
            <p:cNvPr id="4" name="Document 3"/>
            <p:cNvSpPr/>
            <p:nvPr/>
          </p:nvSpPr>
          <p:spPr>
            <a:xfrm>
              <a:off x="5359400" y="1690688"/>
              <a:ext cx="2038930" cy="1852612"/>
            </a:xfrm>
            <a:prstGeom prst="flowChartDocument">
              <a:avLst/>
            </a:prstGeom>
            <a:no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5359399" y="1690688"/>
              <a:ext cx="2038931" cy="1037362"/>
            </a:xfrm>
            <a:prstGeom prst="rect">
              <a:avLst/>
            </a:prstGeom>
            <a:noFill/>
          </p:spPr>
          <p:txBody>
            <a:bodyPr wrap="square" rtlCol="0">
              <a:spAutoFit/>
            </a:bodyPr>
            <a:lstStyle/>
            <a:p>
              <a:r>
                <a:rPr lang="en-US" sz="1600" dirty="0" smtClean="0"/>
                <a:t>Display with start screen with image button and sign in and register </a:t>
              </a:r>
              <a:r>
                <a:rPr lang="en-US" sz="1600" dirty="0" smtClean="0"/>
                <a:t>and menu bar to link to different layout.</a:t>
              </a:r>
              <a:endParaRPr lang="en-US" sz="1600" dirty="0"/>
            </a:p>
          </p:txBody>
        </p:sp>
      </p:grpSp>
      <p:grpSp>
        <p:nvGrpSpPr>
          <p:cNvPr id="8" name="Group 7"/>
          <p:cNvGrpSpPr/>
          <p:nvPr/>
        </p:nvGrpSpPr>
        <p:grpSpPr>
          <a:xfrm>
            <a:off x="426897" y="1783325"/>
            <a:ext cx="2401753" cy="1422253"/>
            <a:chOff x="5359399" y="1690688"/>
            <a:chExt cx="2038931" cy="2024672"/>
          </a:xfrm>
        </p:grpSpPr>
        <p:sp>
          <p:nvSpPr>
            <p:cNvPr id="9" name="Document 8"/>
            <p:cNvSpPr/>
            <p:nvPr/>
          </p:nvSpPr>
          <p:spPr>
            <a:xfrm>
              <a:off x="5359400" y="1690688"/>
              <a:ext cx="2038930" cy="1852612"/>
            </a:xfrm>
            <a:prstGeom prst="flowChartDocument">
              <a:avLst/>
            </a:prstGeom>
            <a:no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p:cNvSpPr txBox="1"/>
            <p:nvPr/>
          </p:nvSpPr>
          <p:spPr>
            <a:xfrm>
              <a:off x="5359399" y="1690688"/>
              <a:ext cx="2038931" cy="2024672"/>
            </a:xfrm>
            <a:prstGeom prst="rect">
              <a:avLst/>
            </a:prstGeom>
            <a:noFill/>
          </p:spPr>
          <p:txBody>
            <a:bodyPr wrap="square" rtlCol="0">
              <a:spAutoFit/>
            </a:bodyPr>
            <a:lstStyle/>
            <a:p>
              <a:r>
                <a:rPr lang="en-US" sz="1600" dirty="0" smtClean="0"/>
                <a:t>Display list of groceries, pharmacy, electronic and the price and details in different layout.  </a:t>
              </a:r>
              <a:endParaRPr lang="en-US" sz="1600" dirty="0"/>
            </a:p>
          </p:txBody>
        </p:sp>
      </p:grpSp>
      <p:grpSp>
        <p:nvGrpSpPr>
          <p:cNvPr id="11" name="Group 10"/>
          <p:cNvGrpSpPr/>
          <p:nvPr/>
        </p:nvGrpSpPr>
        <p:grpSpPr>
          <a:xfrm>
            <a:off x="3854895" y="1828348"/>
            <a:ext cx="1992735" cy="985674"/>
            <a:chOff x="5359399" y="1690688"/>
            <a:chExt cx="2038931" cy="1852612"/>
          </a:xfrm>
        </p:grpSpPr>
        <p:sp>
          <p:nvSpPr>
            <p:cNvPr id="12" name="Document 11"/>
            <p:cNvSpPr/>
            <p:nvPr/>
          </p:nvSpPr>
          <p:spPr>
            <a:xfrm>
              <a:off x="5359400" y="1690688"/>
              <a:ext cx="2038930" cy="1852612"/>
            </a:xfrm>
            <a:prstGeom prst="flowChartDocument">
              <a:avLst/>
            </a:prstGeom>
            <a:no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p:cNvSpPr txBox="1"/>
            <p:nvPr/>
          </p:nvSpPr>
          <p:spPr>
            <a:xfrm>
              <a:off x="5359399" y="1690688"/>
              <a:ext cx="2038931" cy="1561890"/>
            </a:xfrm>
            <a:prstGeom prst="rect">
              <a:avLst/>
            </a:prstGeom>
            <a:noFill/>
          </p:spPr>
          <p:txBody>
            <a:bodyPr wrap="square" rtlCol="0">
              <a:spAutoFit/>
            </a:bodyPr>
            <a:lstStyle/>
            <a:p>
              <a:r>
                <a:rPr lang="en-US" sz="1600" dirty="0" smtClean="0"/>
                <a:t>Display a menu list, favorite, order list and club card option.</a:t>
              </a:r>
              <a:endParaRPr lang="en-US" sz="1600" dirty="0"/>
            </a:p>
          </p:txBody>
        </p:sp>
      </p:grpSp>
      <p:grpSp>
        <p:nvGrpSpPr>
          <p:cNvPr id="14" name="Group 13"/>
          <p:cNvGrpSpPr/>
          <p:nvPr/>
        </p:nvGrpSpPr>
        <p:grpSpPr>
          <a:xfrm>
            <a:off x="10541001" y="1457036"/>
            <a:ext cx="1073150" cy="985674"/>
            <a:chOff x="5359399" y="1690688"/>
            <a:chExt cx="2038931" cy="1852612"/>
          </a:xfrm>
        </p:grpSpPr>
        <p:sp>
          <p:nvSpPr>
            <p:cNvPr id="15" name="Document 14"/>
            <p:cNvSpPr/>
            <p:nvPr/>
          </p:nvSpPr>
          <p:spPr>
            <a:xfrm>
              <a:off x="5359400" y="1690688"/>
              <a:ext cx="2038930" cy="1852612"/>
            </a:xfrm>
            <a:prstGeom prst="flowChartDocument">
              <a:avLst/>
            </a:prstGeom>
            <a:no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p:cNvSpPr txBox="1"/>
            <p:nvPr/>
          </p:nvSpPr>
          <p:spPr>
            <a:xfrm>
              <a:off x="5359399" y="1690688"/>
              <a:ext cx="2038931" cy="1561891"/>
            </a:xfrm>
            <a:prstGeom prst="rect">
              <a:avLst/>
            </a:prstGeom>
            <a:noFill/>
          </p:spPr>
          <p:txBody>
            <a:bodyPr wrap="square" rtlCol="0">
              <a:spAutoFit/>
            </a:bodyPr>
            <a:lstStyle/>
            <a:p>
              <a:r>
                <a:rPr lang="en-US" sz="1600" dirty="0" smtClean="0"/>
                <a:t>Show list of all the stores.</a:t>
              </a:r>
              <a:endParaRPr lang="en-US" sz="1600" dirty="0"/>
            </a:p>
          </p:txBody>
        </p:sp>
      </p:grpSp>
      <p:grpSp>
        <p:nvGrpSpPr>
          <p:cNvPr id="17" name="Group 16"/>
          <p:cNvGrpSpPr/>
          <p:nvPr/>
        </p:nvGrpSpPr>
        <p:grpSpPr>
          <a:xfrm>
            <a:off x="7687840" y="1457036"/>
            <a:ext cx="1551855" cy="1640873"/>
            <a:chOff x="5359399" y="1690688"/>
            <a:chExt cx="2038931" cy="1852612"/>
          </a:xfrm>
        </p:grpSpPr>
        <p:sp>
          <p:nvSpPr>
            <p:cNvPr id="18" name="Document 17"/>
            <p:cNvSpPr/>
            <p:nvPr/>
          </p:nvSpPr>
          <p:spPr>
            <a:xfrm>
              <a:off x="5359400" y="1690688"/>
              <a:ext cx="2038930" cy="1852612"/>
            </a:xfrm>
            <a:prstGeom prst="flowChartDocument">
              <a:avLst/>
            </a:prstGeom>
            <a:no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p:cNvSpPr txBox="1"/>
            <p:nvPr/>
          </p:nvSpPr>
          <p:spPr>
            <a:xfrm>
              <a:off x="5359399" y="1877655"/>
              <a:ext cx="2038931" cy="1494216"/>
            </a:xfrm>
            <a:prstGeom prst="rect">
              <a:avLst/>
            </a:prstGeom>
            <a:noFill/>
          </p:spPr>
          <p:txBody>
            <a:bodyPr wrap="square" rtlCol="0">
              <a:spAutoFit/>
            </a:bodyPr>
            <a:lstStyle/>
            <a:p>
              <a:r>
                <a:rPr lang="en-US" sz="1600" dirty="0" smtClean="0"/>
                <a:t>Show sign in and register button and search / basket action bar.</a:t>
              </a:r>
              <a:endParaRPr lang="en-US" sz="1600" dirty="0"/>
            </a:p>
          </p:txBody>
        </p:sp>
      </p:grpSp>
      <p:grpSp>
        <p:nvGrpSpPr>
          <p:cNvPr id="20" name="Group 19"/>
          <p:cNvGrpSpPr/>
          <p:nvPr/>
        </p:nvGrpSpPr>
        <p:grpSpPr>
          <a:xfrm>
            <a:off x="426897" y="3344493"/>
            <a:ext cx="1768759" cy="1738551"/>
            <a:chOff x="5359399" y="1690688"/>
            <a:chExt cx="2038931" cy="1852612"/>
          </a:xfrm>
        </p:grpSpPr>
        <p:sp>
          <p:nvSpPr>
            <p:cNvPr id="21" name="Document 20"/>
            <p:cNvSpPr/>
            <p:nvPr/>
          </p:nvSpPr>
          <p:spPr>
            <a:xfrm>
              <a:off x="5359400" y="1690688"/>
              <a:ext cx="2038930" cy="1852612"/>
            </a:xfrm>
            <a:prstGeom prst="flowChartDocument">
              <a:avLst/>
            </a:prstGeom>
            <a:no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p:cNvSpPr txBox="1"/>
            <p:nvPr/>
          </p:nvSpPr>
          <p:spPr>
            <a:xfrm>
              <a:off x="5359399" y="1807644"/>
              <a:ext cx="2038931" cy="1150129"/>
            </a:xfrm>
            <a:prstGeom prst="rect">
              <a:avLst/>
            </a:prstGeom>
            <a:noFill/>
          </p:spPr>
          <p:txBody>
            <a:bodyPr wrap="square" rtlCol="0">
              <a:spAutoFit/>
            </a:bodyPr>
            <a:lstStyle/>
            <a:p>
              <a:r>
                <a:rPr lang="en-US" sz="1600" dirty="0" smtClean="0"/>
                <a:t>Show each detail of all groceries, pharmacy, electronic in the layout. </a:t>
              </a:r>
              <a:endParaRPr lang="en-US" sz="1600" dirty="0"/>
            </a:p>
          </p:txBody>
        </p:sp>
      </p:grpSp>
      <p:grpSp>
        <p:nvGrpSpPr>
          <p:cNvPr id="24" name="Group 23"/>
          <p:cNvGrpSpPr/>
          <p:nvPr/>
        </p:nvGrpSpPr>
        <p:grpSpPr>
          <a:xfrm>
            <a:off x="7163268" y="3372690"/>
            <a:ext cx="1404417" cy="1764299"/>
            <a:chOff x="5359399" y="1690688"/>
            <a:chExt cx="2038931" cy="1852612"/>
          </a:xfrm>
        </p:grpSpPr>
        <p:sp>
          <p:nvSpPr>
            <p:cNvPr id="25" name="Document 24"/>
            <p:cNvSpPr/>
            <p:nvPr/>
          </p:nvSpPr>
          <p:spPr>
            <a:xfrm>
              <a:off x="5359400" y="1690688"/>
              <a:ext cx="2038930" cy="1852612"/>
            </a:xfrm>
            <a:prstGeom prst="flowChartDocument">
              <a:avLst/>
            </a:prstGeom>
            <a:no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p:cNvSpPr txBox="1"/>
            <p:nvPr/>
          </p:nvSpPr>
          <p:spPr>
            <a:xfrm>
              <a:off x="5359399" y="1800571"/>
              <a:ext cx="2038931" cy="1389684"/>
            </a:xfrm>
            <a:prstGeom prst="rect">
              <a:avLst/>
            </a:prstGeom>
            <a:noFill/>
          </p:spPr>
          <p:txBody>
            <a:bodyPr wrap="square" rtlCol="0">
              <a:spAutoFit/>
            </a:bodyPr>
            <a:lstStyle/>
            <a:p>
              <a:r>
                <a:rPr lang="en-US" sz="1600" dirty="0" smtClean="0"/>
                <a:t>Open a page with requirement to sign up or log in. </a:t>
              </a:r>
              <a:endParaRPr lang="en-US" sz="1600" dirty="0"/>
            </a:p>
          </p:txBody>
        </p:sp>
      </p:grpSp>
      <p:grpSp>
        <p:nvGrpSpPr>
          <p:cNvPr id="27" name="Group 26"/>
          <p:cNvGrpSpPr/>
          <p:nvPr/>
        </p:nvGrpSpPr>
        <p:grpSpPr>
          <a:xfrm>
            <a:off x="2693916" y="3235299"/>
            <a:ext cx="1730096" cy="1444303"/>
            <a:chOff x="5059358" y="1123834"/>
            <a:chExt cx="2038931" cy="1998966"/>
          </a:xfrm>
        </p:grpSpPr>
        <p:sp>
          <p:nvSpPr>
            <p:cNvPr id="28" name="Document 27"/>
            <p:cNvSpPr/>
            <p:nvPr/>
          </p:nvSpPr>
          <p:spPr>
            <a:xfrm>
              <a:off x="5059358" y="1123834"/>
              <a:ext cx="2038930" cy="1852612"/>
            </a:xfrm>
            <a:prstGeom prst="flowChartDocument">
              <a:avLst/>
            </a:prstGeom>
            <a:no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p:cNvSpPr txBox="1"/>
            <p:nvPr/>
          </p:nvSpPr>
          <p:spPr>
            <a:xfrm>
              <a:off x="5059358" y="1291115"/>
              <a:ext cx="2038931" cy="1831685"/>
            </a:xfrm>
            <a:prstGeom prst="rect">
              <a:avLst/>
            </a:prstGeom>
            <a:noFill/>
          </p:spPr>
          <p:txBody>
            <a:bodyPr wrap="square" rtlCol="0">
              <a:spAutoFit/>
            </a:bodyPr>
            <a:lstStyle/>
            <a:p>
              <a:r>
                <a:rPr lang="en-US" sz="1600" dirty="0" smtClean="0"/>
                <a:t>Show the menu list which will have the deals from different area. </a:t>
              </a:r>
              <a:endParaRPr lang="en-US" sz="1600" dirty="0"/>
            </a:p>
          </p:txBody>
        </p:sp>
      </p:grpSp>
      <p:grpSp>
        <p:nvGrpSpPr>
          <p:cNvPr id="30" name="Group 29"/>
          <p:cNvGrpSpPr/>
          <p:nvPr/>
        </p:nvGrpSpPr>
        <p:grpSpPr>
          <a:xfrm>
            <a:off x="10360026" y="2929778"/>
            <a:ext cx="1435100" cy="1603788"/>
            <a:chOff x="5359399" y="1690688"/>
            <a:chExt cx="2038931" cy="1852612"/>
          </a:xfrm>
        </p:grpSpPr>
        <p:sp>
          <p:nvSpPr>
            <p:cNvPr id="31" name="Document 30"/>
            <p:cNvSpPr/>
            <p:nvPr/>
          </p:nvSpPr>
          <p:spPr>
            <a:xfrm>
              <a:off x="5359400" y="1690688"/>
              <a:ext cx="2038930" cy="1852612"/>
            </a:xfrm>
            <a:prstGeom prst="flowChartDocument">
              <a:avLst/>
            </a:prstGeom>
            <a:no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Box 31"/>
            <p:cNvSpPr txBox="1"/>
            <p:nvPr/>
          </p:nvSpPr>
          <p:spPr>
            <a:xfrm>
              <a:off x="5359399" y="1690688"/>
              <a:ext cx="2038931" cy="1831685"/>
            </a:xfrm>
            <a:prstGeom prst="rect">
              <a:avLst/>
            </a:prstGeom>
            <a:noFill/>
          </p:spPr>
          <p:txBody>
            <a:bodyPr wrap="square" rtlCol="0">
              <a:spAutoFit/>
            </a:bodyPr>
            <a:lstStyle/>
            <a:p>
              <a:r>
                <a:rPr lang="en-US" sz="1600" dirty="0" smtClean="0"/>
                <a:t>Get contact info and location on the store or write comments.</a:t>
              </a:r>
              <a:endParaRPr lang="en-US" sz="1600" dirty="0"/>
            </a:p>
          </p:txBody>
        </p:sp>
      </p:grpSp>
      <p:grpSp>
        <p:nvGrpSpPr>
          <p:cNvPr id="33" name="Group 32"/>
          <p:cNvGrpSpPr/>
          <p:nvPr/>
        </p:nvGrpSpPr>
        <p:grpSpPr>
          <a:xfrm>
            <a:off x="5321608" y="3262967"/>
            <a:ext cx="1499167" cy="1180317"/>
            <a:chOff x="5059358" y="1123834"/>
            <a:chExt cx="2038931" cy="1915089"/>
          </a:xfrm>
        </p:grpSpPr>
        <p:sp>
          <p:nvSpPr>
            <p:cNvPr id="34" name="Document 33"/>
            <p:cNvSpPr/>
            <p:nvPr/>
          </p:nvSpPr>
          <p:spPr>
            <a:xfrm>
              <a:off x="5059358" y="1123834"/>
              <a:ext cx="2038930" cy="1852612"/>
            </a:xfrm>
            <a:prstGeom prst="flowChartDocument">
              <a:avLst/>
            </a:prstGeom>
            <a:no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Box 34"/>
            <p:cNvSpPr txBox="1"/>
            <p:nvPr/>
          </p:nvSpPr>
          <p:spPr>
            <a:xfrm>
              <a:off x="5059358" y="1291114"/>
              <a:ext cx="2038931" cy="1747809"/>
            </a:xfrm>
            <a:prstGeom prst="rect">
              <a:avLst/>
            </a:prstGeom>
            <a:noFill/>
          </p:spPr>
          <p:txBody>
            <a:bodyPr wrap="square" rtlCol="0">
              <a:spAutoFit/>
            </a:bodyPr>
            <a:lstStyle/>
            <a:p>
              <a:r>
                <a:rPr lang="en-US" sz="1600" dirty="0" smtClean="0"/>
                <a:t>Show all the favorite items in the list with it info. </a:t>
              </a:r>
              <a:endParaRPr lang="en-US" sz="1600" dirty="0"/>
            </a:p>
          </p:txBody>
        </p:sp>
      </p:grpSp>
      <p:grpSp>
        <p:nvGrpSpPr>
          <p:cNvPr id="36" name="Group 35"/>
          <p:cNvGrpSpPr/>
          <p:nvPr/>
        </p:nvGrpSpPr>
        <p:grpSpPr>
          <a:xfrm>
            <a:off x="3162846" y="4945310"/>
            <a:ext cx="1269560" cy="1618172"/>
            <a:chOff x="5059358" y="1042015"/>
            <a:chExt cx="2038931" cy="1852612"/>
          </a:xfrm>
        </p:grpSpPr>
        <p:sp>
          <p:nvSpPr>
            <p:cNvPr id="37" name="Document 36"/>
            <p:cNvSpPr/>
            <p:nvPr/>
          </p:nvSpPr>
          <p:spPr>
            <a:xfrm>
              <a:off x="5059360" y="1042015"/>
              <a:ext cx="2038929" cy="1852612"/>
            </a:xfrm>
            <a:prstGeom prst="flowChartDocument">
              <a:avLst/>
            </a:prstGeom>
            <a:no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TextBox 37"/>
            <p:cNvSpPr txBox="1"/>
            <p:nvPr/>
          </p:nvSpPr>
          <p:spPr>
            <a:xfrm>
              <a:off x="5059358" y="1291115"/>
              <a:ext cx="2038931" cy="677207"/>
            </a:xfrm>
            <a:prstGeom prst="rect">
              <a:avLst/>
            </a:prstGeom>
            <a:noFill/>
          </p:spPr>
          <p:txBody>
            <a:bodyPr wrap="square" rtlCol="0">
              <a:spAutoFit/>
            </a:bodyPr>
            <a:lstStyle/>
            <a:p>
              <a:r>
                <a:rPr lang="en-US" sz="1600" dirty="0" smtClean="0"/>
                <a:t>Show all the recent order list and how much it cost. </a:t>
              </a:r>
              <a:endParaRPr lang="en-US" sz="1600" dirty="0"/>
            </a:p>
          </p:txBody>
        </p:sp>
      </p:grpSp>
      <p:grpSp>
        <p:nvGrpSpPr>
          <p:cNvPr id="39" name="Group 38"/>
          <p:cNvGrpSpPr/>
          <p:nvPr/>
        </p:nvGrpSpPr>
        <p:grpSpPr>
          <a:xfrm>
            <a:off x="4921483" y="4999405"/>
            <a:ext cx="1499166" cy="1141811"/>
            <a:chOff x="5059358" y="1123834"/>
            <a:chExt cx="2038930" cy="1852612"/>
          </a:xfrm>
        </p:grpSpPr>
        <p:sp>
          <p:nvSpPr>
            <p:cNvPr id="40" name="Document 39"/>
            <p:cNvSpPr/>
            <p:nvPr/>
          </p:nvSpPr>
          <p:spPr>
            <a:xfrm>
              <a:off x="5059358" y="1123834"/>
              <a:ext cx="2038930" cy="1852612"/>
            </a:xfrm>
            <a:prstGeom prst="flowChartDocument">
              <a:avLst/>
            </a:prstGeom>
            <a:no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TextBox 40"/>
            <p:cNvSpPr txBox="1"/>
            <p:nvPr/>
          </p:nvSpPr>
          <p:spPr>
            <a:xfrm>
              <a:off x="5059358" y="1123834"/>
              <a:ext cx="2038930" cy="1348310"/>
            </a:xfrm>
            <a:prstGeom prst="rect">
              <a:avLst/>
            </a:prstGeom>
            <a:noFill/>
          </p:spPr>
          <p:txBody>
            <a:bodyPr wrap="square" rtlCol="0">
              <a:spAutoFit/>
            </a:bodyPr>
            <a:lstStyle/>
            <a:p>
              <a:r>
                <a:rPr lang="en-US" sz="1600" dirty="0" smtClean="0"/>
                <a:t>Show loyalty card point and deals </a:t>
              </a:r>
              <a:endParaRPr lang="en-US" sz="1600" dirty="0"/>
            </a:p>
          </p:txBody>
        </p:sp>
      </p:grpSp>
      <p:grpSp>
        <p:nvGrpSpPr>
          <p:cNvPr id="42" name="Group 41"/>
          <p:cNvGrpSpPr/>
          <p:nvPr/>
        </p:nvGrpSpPr>
        <p:grpSpPr>
          <a:xfrm>
            <a:off x="8730598" y="3359607"/>
            <a:ext cx="1499167" cy="1764299"/>
            <a:chOff x="5059358" y="1123832"/>
            <a:chExt cx="2038931" cy="2862609"/>
          </a:xfrm>
        </p:grpSpPr>
        <p:sp>
          <p:nvSpPr>
            <p:cNvPr id="43" name="Document 42"/>
            <p:cNvSpPr/>
            <p:nvPr/>
          </p:nvSpPr>
          <p:spPr>
            <a:xfrm>
              <a:off x="5059358" y="1123832"/>
              <a:ext cx="2038930" cy="2862609"/>
            </a:xfrm>
            <a:prstGeom prst="flowChartDocument">
              <a:avLst/>
            </a:prstGeom>
            <a:no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TextBox 43"/>
            <p:cNvSpPr txBox="1"/>
            <p:nvPr/>
          </p:nvSpPr>
          <p:spPr>
            <a:xfrm>
              <a:off x="5059358" y="1291114"/>
              <a:ext cx="2038931" cy="2546804"/>
            </a:xfrm>
            <a:prstGeom prst="rect">
              <a:avLst/>
            </a:prstGeom>
            <a:noFill/>
          </p:spPr>
          <p:txBody>
            <a:bodyPr wrap="square" rtlCol="0">
              <a:spAutoFit/>
            </a:bodyPr>
            <a:lstStyle/>
            <a:p>
              <a:r>
                <a:rPr lang="en-US" sz="1600" dirty="0" smtClean="0"/>
                <a:t>Press and search for the item required as well see how many you are buying.</a:t>
              </a:r>
              <a:endParaRPr lang="en-US" sz="1600" dirty="0"/>
            </a:p>
          </p:txBody>
        </p:sp>
      </p:grpSp>
      <p:cxnSp>
        <p:nvCxnSpPr>
          <p:cNvPr id="45" name="Straight Connector 44"/>
          <p:cNvCxnSpPr/>
          <p:nvPr/>
        </p:nvCxnSpPr>
        <p:spPr>
          <a:xfrm flipH="1">
            <a:off x="1514475" y="1328738"/>
            <a:ext cx="325813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1500188" y="1328738"/>
            <a:ext cx="0" cy="454587"/>
          </a:xfrm>
          <a:prstGeom prst="line">
            <a:avLst/>
          </a:prstGeom>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a:off x="5272088" y="1567920"/>
            <a:ext cx="0" cy="260428"/>
          </a:xfrm>
          <a:prstGeom prst="line">
            <a:avLst/>
          </a:prstGeom>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7338006" y="1143000"/>
            <a:ext cx="3663369"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8374057" y="1157288"/>
            <a:ext cx="0" cy="299748"/>
          </a:xfrm>
          <a:prstGeom prst="line">
            <a:avLst/>
          </a:prstGeom>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a:off x="11001375" y="1143000"/>
            <a:ext cx="0" cy="314036"/>
          </a:xfrm>
          <a:prstGeom prst="line">
            <a:avLst/>
          </a:prstGeom>
        </p:spPr>
        <p:style>
          <a:lnRef idx="1">
            <a:schemeClr val="accent1"/>
          </a:lnRef>
          <a:fillRef idx="0">
            <a:schemeClr val="accent1"/>
          </a:fillRef>
          <a:effectRef idx="0">
            <a:schemeClr val="accent1"/>
          </a:effectRef>
          <a:fontRef idx="minor">
            <a:schemeClr val="tx1"/>
          </a:fontRef>
        </p:style>
      </p:cxnSp>
      <p:cxnSp>
        <p:nvCxnSpPr>
          <p:cNvPr id="57" name="Straight Connector 56"/>
          <p:cNvCxnSpPr>
            <a:endCxn id="21" idx="0"/>
          </p:cNvCxnSpPr>
          <p:nvPr/>
        </p:nvCxnSpPr>
        <p:spPr>
          <a:xfrm>
            <a:off x="1311276" y="3031599"/>
            <a:ext cx="1" cy="312894"/>
          </a:xfrm>
          <a:prstGeom prst="line">
            <a:avLst/>
          </a:prstGeom>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flipH="1">
            <a:off x="3479302" y="2613541"/>
            <a:ext cx="375593"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a:xfrm>
            <a:off x="4600575" y="2798207"/>
            <a:ext cx="0" cy="2956189"/>
          </a:xfrm>
          <a:prstGeom prst="line">
            <a:avLst/>
          </a:prstGeom>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a:off x="5671066" y="2613541"/>
            <a:ext cx="0" cy="649426"/>
          </a:xfrm>
          <a:prstGeom prst="line">
            <a:avLst/>
          </a:prstGeom>
        </p:spPr>
        <p:style>
          <a:lnRef idx="1">
            <a:schemeClr val="accent1"/>
          </a:lnRef>
          <a:fillRef idx="0">
            <a:schemeClr val="accent1"/>
          </a:fillRef>
          <a:effectRef idx="0">
            <a:schemeClr val="accent1"/>
          </a:effectRef>
          <a:fontRef idx="minor">
            <a:schemeClr val="tx1"/>
          </a:fontRef>
        </p:style>
      </p:cxnSp>
      <p:cxnSp>
        <p:nvCxnSpPr>
          <p:cNvPr id="65" name="Straight Connector 64"/>
          <p:cNvCxnSpPr/>
          <p:nvPr/>
        </p:nvCxnSpPr>
        <p:spPr>
          <a:xfrm>
            <a:off x="3479302" y="2613541"/>
            <a:ext cx="0" cy="649426"/>
          </a:xfrm>
          <a:prstGeom prst="line">
            <a:avLst/>
          </a:prstGeom>
        </p:spPr>
        <p:style>
          <a:lnRef idx="1">
            <a:schemeClr val="accent1"/>
          </a:lnRef>
          <a:fillRef idx="0">
            <a:schemeClr val="accent1"/>
          </a:fillRef>
          <a:effectRef idx="0">
            <a:schemeClr val="accent1"/>
          </a:effectRef>
          <a:fontRef idx="minor">
            <a:schemeClr val="tx1"/>
          </a:fontRef>
        </p:style>
      </p:cxnSp>
      <p:cxnSp>
        <p:nvCxnSpPr>
          <p:cNvPr id="67" name="Straight Connector 66"/>
          <p:cNvCxnSpPr>
            <a:endCxn id="37" idx="3"/>
          </p:cNvCxnSpPr>
          <p:nvPr/>
        </p:nvCxnSpPr>
        <p:spPr>
          <a:xfrm flipH="1">
            <a:off x="4432406" y="5754396"/>
            <a:ext cx="168169"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a:off x="4600575" y="5754396"/>
            <a:ext cx="32090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71" name="Straight Connector 70"/>
          <p:cNvCxnSpPr>
            <a:stCxn id="18" idx="2"/>
          </p:cNvCxnSpPr>
          <p:nvPr/>
        </p:nvCxnSpPr>
        <p:spPr>
          <a:xfrm flipH="1">
            <a:off x="8463767" y="2989429"/>
            <a:ext cx="1" cy="245870"/>
          </a:xfrm>
          <a:prstGeom prst="line">
            <a:avLst/>
          </a:prstGeom>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flipV="1">
            <a:off x="7687840" y="3205578"/>
            <a:ext cx="1792341" cy="29721"/>
          </a:xfrm>
          <a:prstGeom prst="line">
            <a:avLst/>
          </a:prstGeom>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flipH="1">
            <a:off x="7682535" y="3205578"/>
            <a:ext cx="5305" cy="192079"/>
          </a:xfrm>
          <a:prstGeom prst="line">
            <a:avLst/>
          </a:prstGeom>
        </p:spPr>
        <p:style>
          <a:lnRef idx="1">
            <a:schemeClr val="accent1"/>
          </a:lnRef>
          <a:fillRef idx="0">
            <a:schemeClr val="accent1"/>
          </a:fillRef>
          <a:effectRef idx="0">
            <a:schemeClr val="accent1"/>
          </a:effectRef>
          <a:fontRef idx="minor">
            <a:schemeClr val="tx1"/>
          </a:fontRef>
        </p:style>
      </p:cxnSp>
      <p:cxnSp>
        <p:nvCxnSpPr>
          <p:cNvPr id="78" name="Straight Connector 77"/>
          <p:cNvCxnSpPr>
            <a:endCxn id="43" idx="0"/>
          </p:cNvCxnSpPr>
          <p:nvPr/>
        </p:nvCxnSpPr>
        <p:spPr>
          <a:xfrm>
            <a:off x="9480181" y="3188046"/>
            <a:ext cx="0" cy="171561"/>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Straight Connector 80"/>
          <p:cNvCxnSpPr>
            <a:stCxn id="15" idx="2"/>
            <a:endCxn id="32" idx="0"/>
          </p:cNvCxnSpPr>
          <p:nvPr/>
        </p:nvCxnSpPr>
        <p:spPr>
          <a:xfrm flipH="1">
            <a:off x="11077576" y="2377546"/>
            <a:ext cx="1" cy="552232"/>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2595109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Mobile App design </a:t>
            </a:r>
          </a:p>
        </p:txBody>
      </p:sp>
      <p:sp>
        <p:nvSpPr>
          <p:cNvPr id="3" name="Content Placeholder 2"/>
          <p:cNvSpPr>
            <a:spLocks noGrp="1"/>
          </p:cNvSpPr>
          <p:nvPr>
            <p:ph idx="1"/>
          </p:nvPr>
        </p:nvSpPr>
        <p:spPr/>
        <p:txBody>
          <a:bodyPr/>
          <a:lstStyle/>
          <a:p>
            <a:r>
              <a:rPr lang="en-US" sz="1600" dirty="0"/>
              <a:t>Home Page</a:t>
            </a:r>
          </a:p>
          <a:p>
            <a:r>
              <a:rPr lang="en-US" sz="1600" dirty="0"/>
              <a:t>Core Requirement - Customer should be able to view items.</a:t>
            </a:r>
          </a:p>
          <a:p>
            <a:r>
              <a:rPr lang="en-US" sz="1600" dirty="0"/>
              <a:t/>
            </a:r>
            <a:br>
              <a:rPr lang="en-US" sz="1600" dirty="0"/>
            </a:br>
            <a:r>
              <a:rPr lang="en-US" sz="1600" dirty="0"/>
              <a:t>Core Requirement - Customer should be able to filter items on view.</a:t>
            </a:r>
          </a:p>
          <a:p>
            <a:r>
              <a:rPr lang="en-US" sz="1600" dirty="0"/>
              <a:t/>
            </a:r>
            <a:br>
              <a:rPr lang="en-US" sz="1600" dirty="0"/>
            </a:br>
            <a:r>
              <a:rPr lang="en-US" sz="1600" dirty="0"/>
              <a:t>Core Requirement - Customer should be able to select items.</a:t>
            </a:r>
          </a:p>
          <a:p>
            <a:r>
              <a:rPr lang="en-US" sz="1600" dirty="0"/>
              <a:t/>
            </a:r>
            <a:br>
              <a:rPr lang="en-US" sz="1600" dirty="0"/>
            </a:br>
            <a:r>
              <a:rPr lang="en-US" sz="1600" dirty="0"/>
              <a:t>Core Requirement - Customer should be able to add items to a basket.</a:t>
            </a:r>
          </a:p>
          <a:p>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34364" y="609600"/>
            <a:ext cx="4105922" cy="5873677"/>
          </a:xfrm>
          <a:prstGeom prst="rect">
            <a:avLst/>
          </a:prstGeom>
        </p:spPr>
      </p:pic>
    </p:spTree>
    <p:extLst>
      <p:ext uri="{BB962C8B-B14F-4D97-AF65-F5344CB8AC3E}">
        <p14:creationId xmlns:p14="http://schemas.microsoft.com/office/powerpoint/2010/main" val="1649221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Home Page Categories </a:t>
            </a:r>
          </a:p>
        </p:txBody>
      </p:sp>
      <p:sp>
        <p:nvSpPr>
          <p:cNvPr id="3" name="Content Placeholder 2"/>
          <p:cNvSpPr>
            <a:spLocks noGrp="1"/>
          </p:cNvSpPr>
          <p:nvPr>
            <p:ph idx="1"/>
          </p:nvPr>
        </p:nvSpPr>
        <p:spPr/>
        <p:txBody>
          <a:bodyPr/>
          <a:lstStyle/>
          <a:p>
            <a:r>
              <a:rPr lang="en-US" sz="1800" dirty="0">
                <a:latin typeface="Georgia" charset="0"/>
              </a:rPr>
              <a:t>Utility at the top (With search, login, Sign up and basket</a:t>
            </a:r>
            <a:r>
              <a:rPr lang="en-US" sz="1800" dirty="0">
                <a:solidFill>
                  <a:srgbClr val="111111"/>
                </a:solidFill>
                <a:latin typeface="Georgia" charset="0"/>
              </a:rPr>
              <a:t>. </a:t>
            </a:r>
            <a:endParaRPr lang="en-US" sz="1800" dirty="0"/>
          </a:p>
          <a:p>
            <a:r>
              <a:rPr lang="en-US" sz="1800" dirty="0">
                <a:latin typeface="Georgia" charset="0"/>
              </a:rPr>
              <a:t> Menu bar (Food, Clothing, Electronics, Pharmacy</a:t>
            </a:r>
            <a:endParaRPr lang="en-US" sz="1800" dirty="0"/>
          </a:p>
          <a:p>
            <a:endParaRPr lang="en-US" dirty="0"/>
          </a:p>
        </p:txBody>
      </p:sp>
      <p:pic>
        <p:nvPicPr>
          <p:cNvPr id="4" name="Content Placeholder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66296" y="609600"/>
            <a:ext cx="3780835" cy="5191125"/>
          </a:xfrm>
          <a:prstGeom prst="rect">
            <a:avLst/>
          </a:prstGeom>
        </p:spPr>
      </p:pic>
    </p:spTree>
    <p:extLst>
      <p:ext uri="{BB962C8B-B14F-4D97-AF65-F5344CB8AC3E}">
        <p14:creationId xmlns:p14="http://schemas.microsoft.com/office/powerpoint/2010/main" val="1693281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FCEPH | Conclusion</a:t>
            </a:r>
            <a:r>
              <a:rPr lang="en-GB" dirty="0" smtClean="0"/>
              <a:t> - Future Progress</a:t>
            </a:r>
            <a:endParaRPr lang="en-GB" dirty="0"/>
          </a:p>
        </p:txBody>
      </p:sp>
      <p:sp>
        <p:nvSpPr>
          <p:cNvPr id="5" name="Content Placeholder 2"/>
          <p:cNvSpPr>
            <a:spLocks noGrp="1"/>
          </p:cNvSpPr>
          <p:nvPr>
            <p:ph idx="1"/>
          </p:nvPr>
        </p:nvSpPr>
        <p:spPr>
          <a:xfrm>
            <a:off x="1143000" y="2057400"/>
            <a:ext cx="9872871" cy="2728913"/>
          </a:xfrm>
        </p:spPr>
        <p:txBody>
          <a:bodyPr/>
          <a:lstStyle/>
          <a:p>
            <a:r>
              <a:rPr lang="en-US" dirty="0"/>
              <a:t>This module  give us the experience of team work.</a:t>
            </a:r>
          </a:p>
          <a:p>
            <a:r>
              <a:rPr lang="en-US" dirty="0"/>
              <a:t>Perform individual work and participate in collective </a:t>
            </a:r>
            <a:r>
              <a:rPr lang="en-US" dirty="0" smtClean="0"/>
              <a:t>tasks.</a:t>
            </a:r>
          </a:p>
          <a:p>
            <a:r>
              <a:rPr lang="en-US" dirty="0" smtClean="0"/>
              <a:t>To finish the app and website in time to get each other feedback and give it out with no worries.</a:t>
            </a:r>
          </a:p>
          <a:p>
            <a:r>
              <a:rPr lang="en-US" dirty="0" smtClean="0"/>
              <a:t>Finish the logbook and documentation on the whole project which is suitable to hand out. </a:t>
            </a:r>
            <a:endParaRPr lang="en-GB" dirty="0"/>
          </a:p>
          <a:p>
            <a:endParaRPr lang="en-GB" dirty="0"/>
          </a:p>
        </p:txBody>
      </p:sp>
    </p:spTree>
    <p:extLst>
      <p:ext uri="{BB962C8B-B14F-4D97-AF65-F5344CB8AC3E}">
        <p14:creationId xmlns:p14="http://schemas.microsoft.com/office/powerpoint/2010/main" val="59196485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78268" y="2552700"/>
            <a:ext cx="8027377" cy="1356360"/>
          </a:xfrm>
        </p:spPr>
        <p:txBody>
          <a:bodyPr>
            <a:noAutofit/>
          </a:bodyPr>
          <a:lstStyle/>
          <a:p>
            <a:pPr algn="ctr"/>
            <a:r>
              <a:rPr lang="en-GB" sz="11500" dirty="0" smtClean="0"/>
              <a:t>Any Questions?</a:t>
            </a:r>
            <a:endParaRPr lang="en-GB" sz="11500" dirty="0"/>
          </a:p>
        </p:txBody>
      </p:sp>
    </p:spTree>
    <p:extLst>
      <p:ext uri="{BB962C8B-B14F-4D97-AF65-F5344CB8AC3E}">
        <p14:creationId xmlns:p14="http://schemas.microsoft.com/office/powerpoint/2010/main" val="295623191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Introduction</a:t>
            </a:r>
            <a:endParaRPr lang="en-GB"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87530" y="258782"/>
            <a:ext cx="3255546" cy="1822862"/>
          </a:xfrm>
          <a:prstGeom prst="rect">
            <a:avLst/>
          </a:prstGeom>
        </p:spPr>
      </p:pic>
      <p:sp>
        <p:nvSpPr>
          <p:cNvPr id="7" name="Content Placeholder 2"/>
          <p:cNvSpPr>
            <a:spLocks noGrp="1"/>
          </p:cNvSpPr>
          <p:nvPr>
            <p:ph idx="1"/>
          </p:nvPr>
        </p:nvSpPr>
        <p:spPr>
          <a:xfrm>
            <a:off x="1143000" y="1965960"/>
            <a:ext cx="9872871" cy="3163253"/>
          </a:xfrm>
        </p:spPr>
        <p:txBody>
          <a:bodyPr>
            <a:normAutofit/>
          </a:bodyPr>
          <a:lstStyle/>
          <a:p>
            <a:endParaRPr lang="en-GB" dirty="0" smtClean="0"/>
          </a:p>
          <a:p>
            <a:r>
              <a:rPr lang="en-GB" dirty="0" smtClean="0"/>
              <a:t>This </a:t>
            </a:r>
            <a:r>
              <a:rPr lang="en-GB" dirty="0" smtClean="0"/>
              <a:t>project requires us to develop a software </a:t>
            </a:r>
            <a:r>
              <a:rPr lang="en-GB" dirty="0" smtClean="0"/>
              <a:t>as group of four.</a:t>
            </a:r>
          </a:p>
          <a:p>
            <a:r>
              <a:rPr lang="en-GB" dirty="0" smtClean="0"/>
              <a:t>Define our </a:t>
            </a:r>
            <a:r>
              <a:rPr lang="en-GB" dirty="0" smtClean="0"/>
              <a:t>project specification and </a:t>
            </a:r>
            <a:r>
              <a:rPr lang="en-GB" dirty="0" smtClean="0"/>
              <a:t>roles. </a:t>
            </a:r>
            <a:endParaRPr lang="en-GB" dirty="0" smtClean="0"/>
          </a:p>
          <a:p>
            <a:r>
              <a:rPr lang="en-GB" dirty="0" smtClean="0"/>
              <a:t>Looking at different and necessary  </a:t>
            </a:r>
            <a:r>
              <a:rPr lang="en-GB" dirty="0" smtClean="0"/>
              <a:t>factors required </a:t>
            </a:r>
            <a:r>
              <a:rPr lang="en-GB" dirty="0" smtClean="0"/>
              <a:t>in this project.</a:t>
            </a:r>
          </a:p>
          <a:p>
            <a:r>
              <a:rPr lang="en-GB" dirty="0" smtClean="0"/>
              <a:t>The aim is to engage in a collaborative </a:t>
            </a:r>
            <a:r>
              <a:rPr lang="en-GB" dirty="0" smtClean="0"/>
              <a:t>team.</a:t>
            </a:r>
            <a:endParaRPr lang="en-GB" dirty="0" smtClean="0"/>
          </a:p>
          <a:p>
            <a:r>
              <a:rPr lang="en-GB" dirty="0" smtClean="0"/>
              <a:t>The idea is to develop an integrated information system for a supermarket.</a:t>
            </a:r>
          </a:p>
          <a:p>
            <a:endParaRPr lang="en-GB" dirty="0"/>
          </a:p>
        </p:txBody>
      </p:sp>
    </p:spTree>
    <p:extLst>
      <p:ext uri="{BB962C8B-B14F-4D97-AF65-F5344CB8AC3E}">
        <p14:creationId xmlns:p14="http://schemas.microsoft.com/office/powerpoint/2010/main" val="307795860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FCEPH | Review </a:t>
            </a:r>
            <a:r>
              <a:rPr lang="en-GB" dirty="0" smtClean="0"/>
              <a:t>of Roles - </a:t>
            </a:r>
            <a:r>
              <a:rPr lang="en-GB" dirty="0" err="1" smtClean="0"/>
              <a:t>Anis</a:t>
            </a:r>
            <a:endParaRPr lang="en-GB" dirty="0"/>
          </a:p>
        </p:txBody>
      </p:sp>
      <p:sp>
        <p:nvSpPr>
          <p:cNvPr id="3" name="Content Placeholder 2"/>
          <p:cNvSpPr>
            <a:spLocks noGrp="1"/>
          </p:cNvSpPr>
          <p:nvPr>
            <p:ph idx="1"/>
          </p:nvPr>
        </p:nvSpPr>
        <p:spPr>
          <a:xfrm>
            <a:off x="1145649" y="2527663"/>
            <a:ext cx="9872871" cy="2632166"/>
          </a:xfrm>
        </p:spPr>
        <p:txBody>
          <a:bodyPr>
            <a:normAutofit/>
          </a:bodyPr>
          <a:lstStyle/>
          <a:p>
            <a:r>
              <a:rPr lang="en-GB" sz="2800" dirty="0"/>
              <a:t>Non-Technical Role – </a:t>
            </a:r>
            <a:r>
              <a:rPr lang="en-GB" sz="2800" b="1" dirty="0" smtClean="0"/>
              <a:t>Project Manager</a:t>
            </a:r>
            <a:endParaRPr lang="en-GB" sz="2800" b="1" dirty="0"/>
          </a:p>
          <a:p>
            <a:pPr lvl="1">
              <a:buFont typeface="Courier New" panose="02070309020205020404" pitchFamily="49" charset="0"/>
              <a:buChar char="o"/>
            </a:pPr>
            <a:r>
              <a:rPr lang="en-GB" sz="2800" dirty="0" smtClean="0"/>
              <a:t>Taking minutes</a:t>
            </a:r>
            <a:endParaRPr lang="en-GB" sz="2800" dirty="0"/>
          </a:p>
          <a:p>
            <a:pPr lvl="1">
              <a:buFont typeface="Courier New" panose="02070309020205020404" pitchFamily="49" charset="0"/>
              <a:buChar char="o"/>
            </a:pPr>
            <a:r>
              <a:rPr lang="en-GB" sz="2800" dirty="0" smtClean="0"/>
              <a:t>Creating the project plan</a:t>
            </a:r>
            <a:endParaRPr lang="en-GB" sz="2800" dirty="0"/>
          </a:p>
          <a:p>
            <a:r>
              <a:rPr lang="en-GB" sz="2800" dirty="0" smtClean="0"/>
              <a:t>Contribution to Development</a:t>
            </a:r>
            <a:endParaRPr lang="en-GB" sz="2800" dirty="0"/>
          </a:p>
          <a:p>
            <a:pPr lvl="1">
              <a:buFont typeface="Courier New" panose="02070309020205020404" pitchFamily="49" charset="0"/>
              <a:buChar char="o"/>
            </a:pPr>
            <a:r>
              <a:rPr lang="en-GB" sz="2800" dirty="0" smtClean="0"/>
              <a:t>Creating the page with the list of items</a:t>
            </a:r>
            <a:endParaRPr lang="en-GB" sz="2800" dirty="0"/>
          </a:p>
        </p:txBody>
      </p:sp>
    </p:spTree>
    <p:extLst>
      <p:ext uri="{BB962C8B-B14F-4D97-AF65-F5344CB8AC3E}">
        <p14:creationId xmlns:p14="http://schemas.microsoft.com/office/powerpoint/2010/main" val="38536930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FCEPH | Review of </a:t>
            </a:r>
            <a:r>
              <a:rPr lang="en-GB" dirty="0" smtClean="0"/>
              <a:t>Roles - Jennifer</a:t>
            </a:r>
            <a:endParaRPr lang="en-GB" dirty="0"/>
          </a:p>
        </p:txBody>
      </p:sp>
      <p:sp>
        <p:nvSpPr>
          <p:cNvPr id="3" name="Content Placeholder 2"/>
          <p:cNvSpPr>
            <a:spLocks noGrp="1"/>
          </p:cNvSpPr>
          <p:nvPr>
            <p:ph idx="1"/>
          </p:nvPr>
        </p:nvSpPr>
        <p:spPr>
          <a:xfrm>
            <a:off x="1145649" y="2462348"/>
            <a:ext cx="9872871" cy="3350623"/>
          </a:xfrm>
        </p:spPr>
        <p:txBody>
          <a:bodyPr>
            <a:normAutofit/>
          </a:bodyPr>
          <a:lstStyle/>
          <a:p>
            <a:r>
              <a:rPr lang="en-GB" sz="2800" dirty="0" smtClean="0"/>
              <a:t>Non-Technical Role – </a:t>
            </a:r>
            <a:r>
              <a:rPr lang="en-GB" sz="2800" b="1" dirty="0" smtClean="0"/>
              <a:t>Documenter</a:t>
            </a:r>
            <a:endParaRPr lang="en-GB" sz="2800" dirty="0" smtClean="0"/>
          </a:p>
          <a:p>
            <a:pPr lvl="1">
              <a:buFont typeface="Courier New" panose="02070309020205020404" pitchFamily="49" charset="0"/>
              <a:buChar char="o"/>
            </a:pPr>
            <a:r>
              <a:rPr lang="en-GB" sz="2800" dirty="0" smtClean="0"/>
              <a:t>Documenting everything</a:t>
            </a:r>
          </a:p>
          <a:p>
            <a:pPr lvl="1">
              <a:buFont typeface="Courier New" panose="02070309020205020404" pitchFamily="49" charset="0"/>
              <a:buChar char="o"/>
            </a:pPr>
            <a:r>
              <a:rPr lang="en-GB" sz="2800" dirty="0" smtClean="0"/>
              <a:t>Work Breakdown Structure</a:t>
            </a:r>
          </a:p>
          <a:p>
            <a:pPr lvl="1">
              <a:buFont typeface="Courier New" panose="02070309020205020404" pitchFamily="49" charset="0"/>
              <a:buChar char="o"/>
            </a:pPr>
            <a:r>
              <a:rPr lang="en-GB" sz="2800" dirty="0" smtClean="0"/>
              <a:t>Overall Project Lifecycle</a:t>
            </a:r>
          </a:p>
          <a:p>
            <a:r>
              <a:rPr lang="en-GB" sz="2800" dirty="0"/>
              <a:t>Contribution to </a:t>
            </a:r>
            <a:r>
              <a:rPr lang="en-GB" sz="2800" dirty="0" smtClean="0"/>
              <a:t>Development</a:t>
            </a:r>
          </a:p>
          <a:p>
            <a:pPr lvl="1">
              <a:buFont typeface="Courier New" panose="02070309020205020404" pitchFamily="49" charset="0"/>
              <a:buChar char="o"/>
            </a:pPr>
            <a:r>
              <a:rPr lang="en-GB" sz="2800" dirty="0" smtClean="0"/>
              <a:t>Login page</a:t>
            </a:r>
          </a:p>
        </p:txBody>
      </p:sp>
    </p:spTree>
    <p:extLst>
      <p:ext uri="{BB962C8B-B14F-4D97-AF65-F5344CB8AC3E}">
        <p14:creationId xmlns:p14="http://schemas.microsoft.com/office/powerpoint/2010/main" val="278652361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FCEPH | Review of </a:t>
            </a:r>
            <a:r>
              <a:rPr lang="en-GB" dirty="0" smtClean="0"/>
              <a:t>Roles </a:t>
            </a:r>
            <a:r>
              <a:rPr lang="en-GB" dirty="0"/>
              <a:t>- B</a:t>
            </a:r>
            <a:r>
              <a:rPr lang="en-GB" dirty="0" smtClean="0"/>
              <a:t>enjamin</a:t>
            </a:r>
            <a:endParaRPr lang="en-GB" dirty="0"/>
          </a:p>
        </p:txBody>
      </p:sp>
      <p:sp>
        <p:nvSpPr>
          <p:cNvPr id="3" name="Content Placeholder 2"/>
          <p:cNvSpPr>
            <a:spLocks noGrp="1"/>
          </p:cNvSpPr>
          <p:nvPr>
            <p:ph idx="1"/>
          </p:nvPr>
        </p:nvSpPr>
        <p:spPr>
          <a:xfrm>
            <a:off x="1143000" y="2540726"/>
            <a:ext cx="9872871" cy="2749731"/>
          </a:xfrm>
        </p:spPr>
        <p:txBody>
          <a:bodyPr>
            <a:normAutofit/>
          </a:bodyPr>
          <a:lstStyle/>
          <a:p>
            <a:r>
              <a:rPr lang="en-GB" sz="2800" dirty="0"/>
              <a:t>Non-Technical Role – </a:t>
            </a:r>
            <a:r>
              <a:rPr lang="en-GB" sz="2800" b="1" dirty="0" smtClean="0"/>
              <a:t>Quality Assurance</a:t>
            </a:r>
            <a:endParaRPr lang="en-GB" sz="2800" b="1" dirty="0"/>
          </a:p>
          <a:p>
            <a:pPr lvl="1">
              <a:buFont typeface="Courier New" panose="02070309020205020404" pitchFamily="49" charset="0"/>
              <a:buChar char="o"/>
            </a:pPr>
            <a:r>
              <a:rPr lang="en-GB" sz="2800" dirty="0" smtClean="0"/>
              <a:t>Checking the quality of work produced by the team</a:t>
            </a:r>
            <a:endParaRPr lang="en-GB" sz="2800" dirty="0"/>
          </a:p>
          <a:p>
            <a:pPr lvl="1">
              <a:buFont typeface="Courier New" panose="02070309020205020404" pitchFamily="49" charset="0"/>
              <a:buChar char="o"/>
            </a:pPr>
            <a:r>
              <a:rPr lang="en-GB" sz="2800" dirty="0" smtClean="0"/>
              <a:t>Risk Register</a:t>
            </a:r>
            <a:endParaRPr lang="en-GB" sz="2800" dirty="0"/>
          </a:p>
          <a:p>
            <a:r>
              <a:rPr lang="en-GB" sz="2800" dirty="0"/>
              <a:t>Contribution to Development</a:t>
            </a:r>
          </a:p>
          <a:p>
            <a:pPr lvl="1">
              <a:buFont typeface="Courier New" panose="02070309020205020404" pitchFamily="49" charset="0"/>
              <a:buChar char="o"/>
            </a:pPr>
            <a:r>
              <a:rPr lang="en-GB" sz="2800" dirty="0" smtClean="0"/>
              <a:t>Creating a database</a:t>
            </a:r>
            <a:endParaRPr lang="en-GB" sz="2800" dirty="0"/>
          </a:p>
        </p:txBody>
      </p:sp>
    </p:spTree>
    <p:extLst>
      <p:ext uri="{BB962C8B-B14F-4D97-AF65-F5344CB8AC3E}">
        <p14:creationId xmlns:p14="http://schemas.microsoft.com/office/powerpoint/2010/main" val="192060439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FCEPH | Review of </a:t>
            </a:r>
            <a:r>
              <a:rPr lang="en-GB" dirty="0" smtClean="0"/>
              <a:t>Roles </a:t>
            </a:r>
            <a:r>
              <a:rPr lang="en-GB" dirty="0"/>
              <a:t>- </a:t>
            </a:r>
            <a:r>
              <a:rPr lang="en-GB" dirty="0" err="1"/>
              <a:t>N</a:t>
            </a:r>
            <a:r>
              <a:rPr lang="en-GB" dirty="0" err="1" smtClean="0"/>
              <a:t>azir</a:t>
            </a:r>
            <a:endParaRPr lang="en-GB" dirty="0"/>
          </a:p>
        </p:txBody>
      </p:sp>
      <p:sp>
        <p:nvSpPr>
          <p:cNvPr id="3" name="Content Placeholder 2"/>
          <p:cNvSpPr>
            <a:spLocks noGrp="1"/>
          </p:cNvSpPr>
          <p:nvPr>
            <p:ph idx="1"/>
          </p:nvPr>
        </p:nvSpPr>
        <p:spPr>
          <a:xfrm>
            <a:off x="1143000" y="2488474"/>
            <a:ext cx="9872871" cy="2736669"/>
          </a:xfrm>
        </p:spPr>
        <p:txBody>
          <a:bodyPr>
            <a:normAutofit/>
          </a:bodyPr>
          <a:lstStyle/>
          <a:p>
            <a:r>
              <a:rPr lang="en-GB" sz="2800" dirty="0"/>
              <a:t>Non-Technical Role – </a:t>
            </a:r>
            <a:r>
              <a:rPr lang="en-GB" sz="2800" b="1" dirty="0" smtClean="0"/>
              <a:t>Integration</a:t>
            </a:r>
            <a:endParaRPr lang="en-GB" sz="2800" b="1" dirty="0"/>
          </a:p>
          <a:p>
            <a:pPr lvl="1">
              <a:buFont typeface="Courier New" panose="02070309020205020404" pitchFamily="49" charset="0"/>
              <a:buChar char="o"/>
            </a:pPr>
            <a:r>
              <a:rPr lang="en-GB" sz="2800" dirty="0" smtClean="0"/>
              <a:t>Planning how the extra components will be integrated into the core software</a:t>
            </a:r>
            <a:endParaRPr lang="en-GB" sz="2800" dirty="0"/>
          </a:p>
          <a:p>
            <a:r>
              <a:rPr lang="en-GB" sz="2800" dirty="0"/>
              <a:t>Contribution to Development</a:t>
            </a:r>
          </a:p>
          <a:p>
            <a:pPr lvl="1">
              <a:buFont typeface="Courier New" panose="02070309020205020404" pitchFamily="49" charset="0"/>
              <a:buChar char="o"/>
            </a:pPr>
            <a:r>
              <a:rPr lang="en-GB" sz="2800" dirty="0" smtClean="0"/>
              <a:t>Creating </a:t>
            </a:r>
            <a:r>
              <a:rPr lang="en-GB" sz="2800" dirty="0"/>
              <a:t>the page with </a:t>
            </a:r>
            <a:r>
              <a:rPr lang="en-GB" sz="2800" dirty="0" smtClean="0"/>
              <a:t>the items information</a:t>
            </a:r>
            <a:endParaRPr lang="en-GB" sz="2800" dirty="0"/>
          </a:p>
        </p:txBody>
      </p:sp>
    </p:spTree>
    <p:extLst>
      <p:ext uri="{BB962C8B-B14F-4D97-AF65-F5344CB8AC3E}">
        <p14:creationId xmlns:p14="http://schemas.microsoft.com/office/powerpoint/2010/main" val="244107158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FCEPH | Project Plan</a:t>
            </a:r>
            <a:endParaRPr lang="en-GB" dirty="0"/>
          </a:p>
        </p:txBody>
      </p:sp>
      <p:sp>
        <p:nvSpPr>
          <p:cNvPr id="3" name="Content Placeholder 2"/>
          <p:cNvSpPr>
            <a:spLocks noGrp="1"/>
          </p:cNvSpPr>
          <p:nvPr>
            <p:ph idx="1"/>
          </p:nvPr>
        </p:nvSpPr>
        <p:spPr/>
        <p:txBody>
          <a:bodyPr>
            <a:normAutofit lnSpcReduction="10000"/>
          </a:bodyPr>
          <a:lstStyle/>
          <a:p>
            <a:pPr marL="45720" indent="0">
              <a:buNone/>
            </a:pPr>
            <a:r>
              <a:rPr lang="en-GB" sz="2400" dirty="0" smtClean="0"/>
              <a:t>Our project objective is to create an application and website for the supermarket. To accomplish this we created a project plan. This helps us set guidelines and create structure to our project and team. </a:t>
            </a:r>
          </a:p>
          <a:p>
            <a:pPr marL="45720" indent="0">
              <a:buNone/>
            </a:pPr>
            <a:r>
              <a:rPr lang="en-GB" sz="2400" dirty="0" smtClean="0"/>
              <a:t>Our project plan contains:</a:t>
            </a:r>
          </a:p>
          <a:p>
            <a:pPr lvl="1"/>
            <a:r>
              <a:rPr lang="en-GB" sz="2400" dirty="0" smtClean="0"/>
              <a:t>A definition of everyone's roles</a:t>
            </a:r>
          </a:p>
          <a:p>
            <a:pPr lvl="1"/>
            <a:r>
              <a:rPr lang="en-GB" sz="2400" dirty="0" smtClean="0"/>
              <a:t>An outlining of what software and resources are used</a:t>
            </a:r>
          </a:p>
          <a:p>
            <a:pPr lvl="1"/>
            <a:r>
              <a:rPr lang="en-GB" sz="2400" dirty="0" smtClean="0"/>
              <a:t>A weekly work schedule </a:t>
            </a:r>
          </a:p>
          <a:p>
            <a:pPr lvl="1"/>
            <a:r>
              <a:rPr lang="en-GB" sz="2400" dirty="0" smtClean="0"/>
              <a:t>The supermarket name</a:t>
            </a:r>
          </a:p>
          <a:p>
            <a:pPr lvl="1"/>
            <a:r>
              <a:rPr lang="en-GB" sz="2400" dirty="0" smtClean="0"/>
              <a:t>The colour scheme. Green, Blue and White</a:t>
            </a:r>
          </a:p>
          <a:p>
            <a:pPr lvl="1"/>
            <a:r>
              <a:rPr lang="en-GB" sz="2400" dirty="0" smtClean="0"/>
              <a:t>The logo</a:t>
            </a:r>
            <a:endParaRPr lang="en-GB" sz="2400" dirty="0"/>
          </a:p>
          <a:p>
            <a:pPr lvl="1"/>
            <a:r>
              <a:rPr lang="en-GB" sz="2400" dirty="0" smtClean="0"/>
              <a:t>Etc.</a:t>
            </a:r>
          </a:p>
        </p:txBody>
      </p:sp>
      <p:grpSp>
        <p:nvGrpSpPr>
          <p:cNvPr id="7" name="Group 6"/>
          <p:cNvGrpSpPr/>
          <p:nvPr/>
        </p:nvGrpSpPr>
        <p:grpSpPr>
          <a:xfrm>
            <a:off x="8950567" y="5158993"/>
            <a:ext cx="1143001" cy="879230"/>
            <a:chOff x="7218485" y="4853354"/>
            <a:chExt cx="709246" cy="533400"/>
          </a:xfrm>
        </p:grpSpPr>
        <p:sp>
          <p:nvSpPr>
            <p:cNvPr id="4" name="Rounded Rectangle 3"/>
            <p:cNvSpPr/>
            <p:nvPr/>
          </p:nvSpPr>
          <p:spPr>
            <a:xfrm>
              <a:off x="7218485" y="4853354"/>
              <a:ext cx="404446" cy="228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Rounded Rectangle 4"/>
            <p:cNvSpPr/>
            <p:nvPr/>
          </p:nvSpPr>
          <p:spPr>
            <a:xfrm>
              <a:off x="7370885" y="5005754"/>
              <a:ext cx="404446" cy="22860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GB"/>
            </a:p>
          </p:txBody>
        </p:sp>
        <p:sp>
          <p:nvSpPr>
            <p:cNvPr id="6" name="Rounded Rectangle 5"/>
            <p:cNvSpPr/>
            <p:nvPr/>
          </p:nvSpPr>
          <p:spPr>
            <a:xfrm>
              <a:off x="7523285" y="5158154"/>
              <a:ext cx="404446" cy="228600"/>
            </a:xfrm>
            <a:prstGeom prst="roundRect">
              <a:avLst/>
            </a:prstGeom>
          </p:spPr>
          <p:style>
            <a:lnRef idx="2">
              <a:schemeClr val="accent4"/>
            </a:lnRef>
            <a:fillRef idx="1">
              <a:schemeClr val="lt1"/>
            </a:fillRef>
            <a:effectRef idx="0">
              <a:schemeClr val="accent4"/>
            </a:effectRef>
            <a:fontRef idx="minor">
              <a:schemeClr val="dk1"/>
            </a:fontRef>
          </p:style>
          <p:txBody>
            <a:bodyPr rtlCol="0" anchor="ctr"/>
            <a:lstStyle/>
            <a:p>
              <a:pPr algn="ctr"/>
              <a:endParaRPr lang="en-GB"/>
            </a:p>
          </p:txBody>
        </p:sp>
      </p:grpSp>
    </p:spTree>
    <p:extLst>
      <p:ext uri="{BB962C8B-B14F-4D97-AF65-F5344CB8AC3E}">
        <p14:creationId xmlns:p14="http://schemas.microsoft.com/office/powerpoint/2010/main" val="174368047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FCEPH | Project </a:t>
            </a:r>
            <a:r>
              <a:rPr lang="en-GB" dirty="0" smtClean="0"/>
              <a:t>Plan</a:t>
            </a:r>
            <a:endParaRPr lang="en-GB" dirty="0"/>
          </a:p>
        </p:txBody>
      </p:sp>
      <p:sp>
        <p:nvSpPr>
          <p:cNvPr id="4" name="Oval 3"/>
          <p:cNvSpPr/>
          <p:nvPr/>
        </p:nvSpPr>
        <p:spPr>
          <a:xfrm>
            <a:off x="4871580" y="1613623"/>
            <a:ext cx="2277687" cy="59851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t>Core Requirements </a:t>
            </a:r>
            <a:endParaRPr lang="en-GB" dirty="0"/>
          </a:p>
        </p:txBody>
      </p:sp>
      <p:cxnSp>
        <p:nvCxnSpPr>
          <p:cNvPr id="18" name="Straight Connector 17"/>
          <p:cNvCxnSpPr>
            <a:stCxn id="10" idx="0"/>
            <a:endCxn id="4" idx="3"/>
          </p:cNvCxnSpPr>
          <p:nvPr/>
        </p:nvCxnSpPr>
        <p:spPr>
          <a:xfrm flipV="1">
            <a:off x="3061485" y="2124489"/>
            <a:ext cx="2143655" cy="1200899"/>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p:cNvCxnSpPr>
            <a:stCxn id="6" idx="0"/>
            <a:endCxn id="4" idx="2"/>
          </p:cNvCxnSpPr>
          <p:nvPr/>
        </p:nvCxnSpPr>
        <p:spPr>
          <a:xfrm flipV="1">
            <a:off x="1226823" y="1912882"/>
            <a:ext cx="3644757" cy="781148"/>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p:cNvCxnSpPr>
            <a:stCxn id="8" idx="0"/>
          </p:cNvCxnSpPr>
          <p:nvPr/>
        </p:nvCxnSpPr>
        <p:spPr>
          <a:xfrm flipV="1">
            <a:off x="4975864" y="2212140"/>
            <a:ext cx="813047" cy="1679159"/>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p:cNvCxnSpPr>
            <a:stCxn id="5" idx="0"/>
          </p:cNvCxnSpPr>
          <p:nvPr/>
        </p:nvCxnSpPr>
        <p:spPr>
          <a:xfrm flipH="1" flipV="1">
            <a:off x="6401827" y="2212140"/>
            <a:ext cx="823696" cy="1679159"/>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Straight Connector 26"/>
          <p:cNvCxnSpPr>
            <a:stCxn id="9" idx="0"/>
            <a:endCxn id="4" idx="5"/>
          </p:cNvCxnSpPr>
          <p:nvPr/>
        </p:nvCxnSpPr>
        <p:spPr>
          <a:xfrm flipH="1" flipV="1">
            <a:off x="6815707" y="2124489"/>
            <a:ext cx="2306607" cy="1200899"/>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Straight Connector 28"/>
          <p:cNvCxnSpPr>
            <a:stCxn id="7" idx="0"/>
            <a:endCxn id="4" idx="6"/>
          </p:cNvCxnSpPr>
          <p:nvPr/>
        </p:nvCxnSpPr>
        <p:spPr>
          <a:xfrm flipH="1" flipV="1">
            <a:off x="7149267" y="1912882"/>
            <a:ext cx="3798917" cy="731980"/>
          </a:xfrm>
          <a:prstGeom prst="line">
            <a:avLst/>
          </a:prstGeom>
        </p:spPr>
        <p:style>
          <a:lnRef idx="1">
            <a:schemeClr val="accent1"/>
          </a:lnRef>
          <a:fillRef idx="0">
            <a:schemeClr val="accent1"/>
          </a:fillRef>
          <a:effectRef idx="0">
            <a:schemeClr val="accent1"/>
          </a:effectRef>
          <a:fontRef idx="minor">
            <a:schemeClr val="tx1"/>
          </a:fontRef>
        </p:style>
      </p:cxnSp>
      <p:grpSp>
        <p:nvGrpSpPr>
          <p:cNvPr id="36" name="Group 35"/>
          <p:cNvGrpSpPr/>
          <p:nvPr/>
        </p:nvGrpSpPr>
        <p:grpSpPr>
          <a:xfrm>
            <a:off x="309492" y="2694030"/>
            <a:ext cx="1834662" cy="1883070"/>
            <a:chOff x="379828" y="2597318"/>
            <a:chExt cx="1834662" cy="1883070"/>
          </a:xfrm>
        </p:grpSpPr>
        <p:sp>
          <p:nvSpPr>
            <p:cNvPr id="11" name="TextBox 10"/>
            <p:cNvSpPr txBox="1"/>
            <p:nvPr/>
          </p:nvSpPr>
          <p:spPr>
            <a:xfrm>
              <a:off x="429652" y="3280059"/>
              <a:ext cx="1726810" cy="1200329"/>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en-GB" dirty="0" smtClean="0"/>
                <a:t>Customers should be able to log in or register.</a:t>
              </a:r>
              <a:endParaRPr lang="en-GB" dirty="0"/>
            </a:p>
          </p:txBody>
        </p:sp>
        <p:sp>
          <p:nvSpPr>
            <p:cNvPr id="6" name="Rounded Rectangle 5"/>
            <p:cNvSpPr/>
            <p:nvPr/>
          </p:nvSpPr>
          <p:spPr>
            <a:xfrm>
              <a:off x="379828" y="2597318"/>
              <a:ext cx="1834662" cy="685801"/>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dirty="0" smtClean="0"/>
                <a:t>Login/Register Page</a:t>
              </a:r>
              <a:endParaRPr lang="en-GB" dirty="0"/>
            </a:p>
          </p:txBody>
        </p:sp>
      </p:grpSp>
      <p:grpSp>
        <p:nvGrpSpPr>
          <p:cNvPr id="37" name="Group 36"/>
          <p:cNvGrpSpPr/>
          <p:nvPr/>
        </p:nvGrpSpPr>
        <p:grpSpPr>
          <a:xfrm>
            <a:off x="2144154" y="3325388"/>
            <a:ext cx="1834662" cy="1886130"/>
            <a:chOff x="2214490" y="3228676"/>
            <a:chExt cx="1834662" cy="1886130"/>
          </a:xfrm>
        </p:grpSpPr>
        <p:sp>
          <p:nvSpPr>
            <p:cNvPr id="12" name="TextBox 11"/>
            <p:cNvSpPr txBox="1"/>
            <p:nvPr/>
          </p:nvSpPr>
          <p:spPr>
            <a:xfrm>
              <a:off x="2283975" y="3914477"/>
              <a:ext cx="1703634" cy="1200329"/>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en-GB" dirty="0" smtClean="0"/>
                <a:t>Customers should be able to view the items available.</a:t>
              </a:r>
              <a:endParaRPr lang="en-GB" dirty="0"/>
            </a:p>
          </p:txBody>
        </p:sp>
        <p:sp>
          <p:nvSpPr>
            <p:cNvPr id="10" name="Rounded Rectangle 9"/>
            <p:cNvSpPr/>
            <p:nvPr/>
          </p:nvSpPr>
          <p:spPr>
            <a:xfrm>
              <a:off x="2214490" y="3228676"/>
              <a:ext cx="1834662" cy="685801"/>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dirty="0" smtClean="0"/>
                <a:t>Products Page</a:t>
              </a:r>
              <a:endParaRPr lang="en-GB" dirty="0"/>
            </a:p>
          </p:txBody>
        </p:sp>
      </p:grpSp>
      <p:grpSp>
        <p:nvGrpSpPr>
          <p:cNvPr id="38" name="Group 37"/>
          <p:cNvGrpSpPr/>
          <p:nvPr/>
        </p:nvGrpSpPr>
        <p:grpSpPr>
          <a:xfrm>
            <a:off x="4052086" y="3891299"/>
            <a:ext cx="1847555" cy="2440127"/>
            <a:chOff x="4122422" y="3794587"/>
            <a:chExt cx="1847555" cy="2440127"/>
          </a:xfrm>
        </p:grpSpPr>
        <p:sp>
          <p:nvSpPr>
            <p:cNvPr id="13" name="TextBox 12"/>
            <p:cNvSpPr txBox="1"/>
            <p:nvPr/>
          </p:nvSpPr>
          <p:spPr>
            <a:xfrm>
              <a:off x="4249935" y="4480388"/>
              <a:ext cx="1592527" cy="1754326"/>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en-GB" dirty="0" smtClean="0"/>
                <a:t>Customers should be able to select items and view a detailed description.</a:t>
              </a:r>
              <a:endParaRPr lang="en-GB" dirty="0"/>
            </a:p>
          </p:txBody>
        </p:sp>
        <p:sp>
          <p:nvSpPr>
            <p:cNvPr id="8" name="Rounded Rectangle 7"/>
            <p:cNvSpPr/>
            <p:nvPr/>
          </p:nvSpPr>
          <p:spPr>
            <a:xfrm>
              <a:off x="4122422" y="3794587"/>
              <a:ext cx="1847555" cy="685801"/>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dirty="0" smtClean="0"/>
                <a:t>Item Page</a:t>
              </a:r>
              <a:endParaRPr lang="en-GB" dirty="0"/>
            </a:p>
          </p:txBody>
        </p:sp>
      </p:grpSp>
      <p:grpSp>
        <p:nvGrpSpPr>
          <p:cNvPr id="39" name="Group 38"/>
          <p:cNvGrpSpPr/>
          <p:nvPr/>
        </p:nvGrpSpPr>
        <p:grpSpPr>
          <a:xfrm>
            <a:off x="6279178" y="3891299"/>
            <a:ext cx="1892690" cy="1886130"/>
            <a:chOff x="6349514" y="3794587"/>
            <a:chExt cx="1892690" cy="1886130"/>
          </a:xfrm>
        </p:grpSpPr>
        <p:sp>
          <p:nvSpPr>
            <p:cNvPr id="14" name="TextBox 13"/>
            <p:cNvSpPr txBox="1"/>
            <p:nvPr/>
          </p:nvSpPr>
          <p:spPr>
            <a:xfrm>
              <a:off x="6499595" y="4480388"/>
              <a:ext cx="1592527" cy="1200329"/>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en-GB" dirty="0" smtClean="0"/>
                <a:t>Customers should be able to add items to basket.</a:t>
              </a:r>
              <a:endParaRPr lang="en-GB" dirty="0"/>
            </a:p>
          </p:txBody>
        </p:sp>
        <p:sp>
          <p:nvSpPr>
            <p:cNvPr id="5" name="Rounded Rectangle 4"/>
            <p:cNvSpPr/>
            <p:nvPr/>
          </p:nvSpPr>
          <p:spPr>
            <a:xfrm>
              <a:off x="6349514" y="3794587"/>
              <a:ext cx="1892690" cy="685801"/>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dirty="0" smtClean="0"/>
                <a:t>Basket Page</a:t>
              </a:r>
              <a:endParaRPr lang="en-GB" dirty="0"/>
            </a:p>
          </p:txBody>
        </p:sp>
      </p:grpSp>
      <p:grpSp>
        <p:nvGrpSpPr>
          <p:cNvPr id="40" name="Group 39"/>
          <p:cNvGrpSpPr/>
          <p:nvPr/>
        </p:nvGrpSpPr>
        <p:grpSpPr>
          <a:xfrm>
            <a:off x="8229895" y="3325388"/>
            <a:ext cx="1784838" cy="2163129"/>
            <a:chOff x="8300231" y="3228676"/>
            <a:chExt cx="1784838" cy="2163129"/>
          </a:xfrm>
        </p:grpSpPr>
        <p:sp>
          <p:nvSpPr>
            <p:cNvPr id="15" name="TextBox 14"/>
            <p:cNvSpPr txBox="1"/>
            <p:nvPr/>
          </p:nvSpPr>
          <p:spPr>
            <a:xfrm>
              <a:off x="8396386" y="3914477"/>
              <a:ext cx="1592527" cy="1477328"/>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en-GB" dirty="0" smtClean="0"/>
                <a:t>Customers should be able to checkout items in their basket.</a:t>
              </a:r>
              <a:endParaRPr lang="en-GB" dirty="0"/>
            </a:p>
          </p:txBody>
        </p:sp>
        <p:sp>
          <p:nvSpPr>
            <p:cNvPr id="9" name="Rounded Rectangle 8"/>
            <p:cNvSpPr/>
            <p:nvPr/>
          </p:nvSpPr>
          <p:spPr>
            <a:xfrm>
              <a:off x="8300231" y="3228676"/>
              <a:ext cx="1784838" cy="685801"/>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dirty="0" smtClean="0"/>
                <a:t>Checkout Page</a:t>
              </a:r>
              <a:endParaRPr lang="en-GB" dirty="0"/>
            </a:p>
          </p:txBody>
        </p:sp>
      </p:grpSp>
      <p:grpSp>
        <p:nvGrpSpPr>
          <p:cNvPr id="41" name="Group 40"/>
          <p:cNvGrpSpPr/>
          <p:nvPr/>
        </p:nvGrpSpPr>
        <p:grpSpPr>
          <a:xfrm>
            <a:off x="10014733" y="2644862"/>
            <a:ext cx="1866901" cy="2157854"/>
            <a:chOff x="10085069" y="2548150"/>
            <a:chExt cx="1866901" cy="2157854"/>
          </a:xfrm>
        </p:grpSpPr>
        <p:sp>
          <p:nvSpPr>
            <p:cNvPr id="16" name="TextBox 15"/>
            <p:cNvSpPr txBox="1"/>
            <p:nvPr/>
          </p:nvSpPr>
          <p:spPr>
            <a:xfrm>
              <a:off x="10221056" y="3228676"/>
              <a:ext cx="1592527" cy="1477328"/>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en-GB" dirty="0" smtClean="0"/>
                <a:t>Customers should be able to choose a delivery date for their items.</a:t>
              </a:r>
              <a:endParaRPr lang="en-GB" dirty="0"/>
            </a:p>
          </p:txBody>
        </p:sp>
        <p:sp>
          <p:nvSpPr>
            <p:cNvPr id="7" name="Rounded Rectangle 6"/>
            <p:cNvSpPr/>
            <p:nvPr/>
          </p:nvSpPr>
          <p:spPr>
            <a:xfrm>
              <a:off x="10085069" y="2548150"/>
              <a:ext cx="1866901" cy="685801"/>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dirty="0" smtClean="0"/>
                <a:t>Delivery Page</a:t>
              </a:r>
              <a:endParaRPr lang="en-GB" dirty="0"/>
            </a:p>
          </p:txBody>
        </p:sp>
      </p:grpSp>
    </p:spTree>
    <p:extLst>
      <p:ext uri="{BB962C8B-B14F-4D97-AF65-F5344CB8AC3E}">
        <p14:creationId xmlns:p14="http://schemas.microsoft.com/office/powerpoint/2010/main" val="348228601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FCEPH | Project </a:t>
            </a:r>
            <a:r>
              <a:rPr lang="en-GB" dirty="0" smtClean="0"/>
              <a:t>Plan </a:t>
            </a:r>
            <a:endParaRPr lang="en-GB" dirty="0"/>
          </a:p>
        </p:txBody>
      </p:sp>
      <p:pic>
        <p:nvPicPr>
          <p:cNvPr id="5" name="Picture 4"/>
          <p:cNvPicPr>
            <a:picLocks noChangeAspect="1"/>
          </p:cNvPicPr>
          <p:nvPr/>
        </p:nvPicPr>
        <p:blipFill>
          <a:blip r:embed="rId3"/>
          <a:stretch>
            <a:fillRect/>
          </a:stretch>
        </p:blipFill>
        <p:spPr>
          <a:xfrm>
            <a:off x="0" y="302457"/>
            <a:ext cx="12207004" cy="6348046"/>
          </a:xfrm>
          <a:prstGeom prst="rect">
            <a:avLst/>
          </a:prstGeom>
        </p:spPr>
      </p:pic>
    </p:spTree>
    <p:extLst>
      <p:ext uri="{BB962C8B-B14F-4D97-AF65-F5344CB8AC3E}">
        <p14:creationId xmlns:p14="http://schemas.microsoft.com/office/powerpoint/2010/main" val="2031360097"/>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0.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1.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2.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3.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4.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3.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4.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5.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6.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7.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8.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9.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heme/theme1.xml><?xml version="1.0" encoding="utf-8"?>
<a:theme xmlns:a="http://schemas.openxmlformats.org/drawingml/2006/main" name="Basis">
  <a:themeElements>
    <a:clrScheme name="Basis">
      <a:dk1>
        <a:srgbClr val="000000"/>
      </a:dk1>
      <a:lt1>
        <a:srgbClr val="FFFFFF"/>
      </a:lt1>
      <a:dk2>
        <a:srgbClr val="565349"/>
      </a:dk2>
      <a:lt2>
        <a:srgbClr val="DDDDDD"/>
      </a:lt2>
      <a:accent1>
        <a:srgbClr val="A6B727"/>
      </a:accent1>
      <a:accent2>
        <a:srgbClr val="DF5327"/>
      </a:accent2>
      <a:accent3>
        <a:srgbClr val="FE9E00"/>
      </a:accent3>
      <a:accent4>
        <a:srgbClr val="418AB3"/>
      </a:accent4>
      <a:accent5>
        <a:srgbClr val="D7D447"/>
      </a:accent5>
      <a:accent6>
        <a:srgbClr val="818183"/>
      </a:accent6>
      <a:hlink>
        <a:srgbClr val="F59E00"/>
      </a:hlink>
      <a:folHlink>
        <a:srgbClr val="B2B2B2"/>
      </a:folHlink>
    </a:clrScheme>
    <a:fontScheme name="Basis">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sis">
      <a:fillStyleLst>
        <a:solidFill>
          <a:schemeClr val="phClr"/>
        </a:solidFill>
        <a:solidFill>
          <a:schemeClr val="phClr">
            <a:tint val="55000"/>
            <a:satMod val="130000"/>
          </a:schemeClr>
        </a:solidFill>
        <a:gradFill rotWithShape="1">
          <a:gsLst>
            <a:gs pos="0">
              <a:schemeClr val="phClr"/>
            </a:gs>
            <a:gs pos="90000">
              <a:schemeClr val="phClr">
                <a:shade val="100000"/>
                <a:satMod val="105000"/>
              </a:schemeClr>
            </a:gs>
            <a:gs pos="100000">
              <a:schemeClr val="phClr">
                <a:shade val="80000"/>
                <a:satMod val="120000"/>
              </a:schemeClr>
            </a:gs>
          </a:gsLst>
          <a:path path="circle">
            <a:fillToRect l="100000" t="100000" r="100000" b="100000"/>
          </a:path>
        </a:gradFill>
      </a:fillStyleLst>
      <a:lnStyleLst>
        <a:ln w="10000"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phClr">
                <a:shade val="27000"/>
                <a:satMod val="120000"/>
              </a:schemeClr>
            </a:contourClr>
          </a:sp3d>
        </a:effectStyle>
      </a:effectStyleLst>
      <a:bgFillStyleLst>
        <a:solidFill>
          <a:schemeClr val="phClr"/>
        </a:solidFill>
        <a:solidFill>
          <a:schemeClr val="phClr">
            <a:tint val="95000"/>
            <a:shade val="95000"/>
            <a:satMod val="140000"/>
          </a:schemeClr>
        </a:solidFill>
        <a:solidFill>
          <a:schemeClr val="phClr">
            <a:tint val="90000"/>
            <a:shade val="85000"/>
            <a:satMod val="160000"/>
            <a:lumMod val="110000"/>
          </a:schemeClr>
        </a:solidFill>
      </a:bgFillStyleLst>
    </a:fmtScheme>
  </a:themeElements>
  <a:objectDefaults/>
  <a:extraClrSchemeLst/>
  <a:extLst>
    <a:ext uri="{05A4C25C-085E-4340-85A3-A5531E510DB2}">
      <thm15:themeFamily xmlns:thm15="http://schemas.microsoft.com/office/thememl/2012/main" name="Basis" id="{5665723A-49BA-4B57-8411-A56F8F207965}" vid="{90E45F77-AEFC-46EF-A7C1-5B338C297B0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TM03457444[[fn=Basis]]</Template>
  <TotalTime>144</TotalTime>
  <Words>1271</Words>
  <Application>Microsoft Macintosh PowerPoint</Application>
  <PresentationFormat>Widescreen</PresentationFormat>
  <Paragraphs>155</Paragraphs>
  <Slides>19</Slides>
  <Notes>14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Calibri</vt:lpstr>
      <vt:lpstr>Corbel</vt:lpstr>
      <vt:lpstr>Courier New</vt:lpstr>
      <vt:lpstr>Georgia</vt:lpstr>
      <vt:lpstr>Arial</vt:lpstr>
      <vt:lpstr>Basis</vt:lpstr>
      <vt:lpstr>Group 3 – FCEPH</vt:lpstr>
      <vt:lpstr>Introduction</vt:lpstr>
      <vt:lpstr>FCEPH | Review of Roles - Anis</vt:lpstr>
      <vt:lpstr>FCEPH | Review of Roles - Jennifer</vt:lpstr>
      <vt:lpstr>FCEPH | Review of Roles - Benjamin</vt:lpstr>
      <vt:lpstr>FCEPH | Review of Roles - Nazir</vt:lpstr>
      <vt:lpstr>FCEPH | Project Plan</vt:lpstr>
      <vt:lpstr>FCEPH | Project Plan</vt:lpstr>
      <vt:lpstr>FCEPH | Project Plan </vt:lpstr>
      <vt:lpstr>FCEPH | Project Plan | Gantt Chart</vt:lpstr>
      <vt:lpstr>FCEPH | Progress - Week 1&amp;2</vt:lpstr>
      <vt:lpstr>FCEPH | Progress – Week 3&amp;4</vt:lpstr>
      <vt:lpstr>FCEPH | Progress – Week 5</vt:lpstr>
      <vt:lpstr>Ideas accessed from other supermarket apps!</vt:lpstr>
      <vt:lpstr>App Breakdown!!</vt:lpstr>
      <vt:lpstr>Mobile App design </vt:lpstr>
      <vt:lpstr>Home Page Categories </vt:lpstr>
      <vt:lpstr>FCEPH | Conclusion - Future Progress</vt:lpstr>
      <vt:lpstr>Any Questions?</vt:lpstr>
    </vt:vector>
  </TitlesOfParts>
  <LinksUpToDate>false</LinksUpToDate>
  <SharedDoc>false</SharedDoc>
  <HyperlinksChanged>false</HyperlinksChanged>
  <AppVersion>15.0030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Group 3 – The Beast Nation</dc:title>
  <dc:creator>Jennifer Odongo</dc:creator>
  <cp:lastModifiedBy>Anis Subba</cp:lastModifiedBy>
  <cp:revision>44</cp:revision>
  <dcterms:created xsi:type="dcterms:W3CDTF">2017-01-27T16:25:17Z</dcterms:created>
  <dcterms:modified xsi:type="dcterms:W3CDTF">2017-02-20T23:22:44Z</dcterms:modified>
</cp:coreProperties>
</file>

<file path=docProps/thumbnail.jpeg>
</file>